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91" r:id="rId3"/>
    <p:sldId id="286" r:id="rId4"/>
    <p:sldId id="278" r:id="rId5"/>
    <p:sldId id="261" r:id="rId6"/>
    <p:sldId id="292" r:id="rId7"/>
    <p:sldId id="263" r:id="rId8"/>
    <p:sldId id="281" r:id="rId9"/>
    <p:sldId id="287" r:id="rId10"/>
    <p:sldId id="282" r:id="rId11"/>
    <p:sldId id="283" r:id="rId12"/>
    <p:sldId id="265" r:id="rId13"/>
    <p:sldId id="266" r:id="rId14"/>
    <p:sldId id="288" r:id="rId15"/>
    <p:sldId id="289" r:id="rId16"/>
    <p:sldId id="290" r:id="rId17"/>
    <p:sldId id="285" r:id="rId18"/>
    <p:sldId id="271" r:id="rId19"/>
    <p:sldId id="274" r:id="rId20"/>
    <p:sldId id="275" r:id="rId21"/>
    <p:sldId id="293" r:id="rId22"/>
    <p:sldId id="276" r:id="rId23"/>
  </p:sldIdLst>
  <p:sldSz cx="9144000" cy="5143500" type="screen16x9"/>
  <p:notesSz cx="6858000" cy="9144000"/>
  <p:embeddedFontLst>
    <p:embeddedFont>
      <p:font typeface="微软雅黑" panose="020B0503020204020204" pitchFamily="34" charset="-122"/>
      <p:regular r:id="rId25"/>
      <p:bold r:id="rId26"/>
    </p:embeddedFont>
    <p:embeddedFont>
      <p:font typeface="Lato" panose="020F0502020204030203" pitchFamily="34" charset="0"/>
      <p:regular r:id="rId27"/>
      <p:bold r:id="rId28"/>
      <p:italic r:id="rId29"/>
      <p:boldItalic r:id="rId30"/>
    </p:embeddedFont>
    <p:embeddedFont>
      <p:font typeface="Montserrat" pitchFamily="2" charset="77"/>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7D0B5E6-A587-45E4-B7BF-6EFE291BA6E6}">
  <a:tblStyle styleId="{97D0B5E6-A587-45E4-B7BF-6EFE291BA6E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0"/>
    <p:restoredTop sz="94719"/>
  </p:normalViewPr>
  <p:slideViewPr>
    <p:cSldViewPr snapToGrid="0">
      <p:cViewPr varScale="1">
        <p:scale>
          <a:sx n="202" d="100"/>
          <a:sy n="202" d="100"/>
        </p:scale>
        <p:origin x="72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ontserrat" panose="00000500000000000000" pitchFamily="2" charset="0"/>
                <a:ea typeface="+mn-ea"/>
                <a:cs typeface="+mn-cs"/>
              </a:defRPr>
            </a:pPr>
            <a:r>
              <a:rPr lang="en-US"/>
              <a:t>Algorithm Scores</a:t>
            </a:r>
            <a:endParaRPr lang="zh-C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ontserrat" panose="00000500000000000000" pitchFamily="2" charset="0"/>
              <a:ea typeface="+mn-ea"/>
              <a:cs typeface="+mn-cs"/>
            </a:defRPr>
          </a:pPr>
          <a:endParaRPr lang="en-US"/>
        </a:p>
      </c:txPr>
    </c:title>
    <c:autoTitleDeleted val="0"/>
    <c:plotArea>
      <c:layout>
        <c:manualLayout>
          <c:layoutTarget val="inner"/>
          <c:xMode val="edge"/>
          <c:yMode val="edge"/>
          <c:x val="6.7815293024681922E-2"/>
          <c:y val="0.15508709406950788"/>
          <c:w val="0.90429812650885966"/>
          <c:h val="0.63533248220000216"/>
        </c:manualLayout>
      </c:layout>
      <c:barChart>
        <c:barDir val="col"/>
        <c:grouping val="clustered"/>
        <c:varyColors val="0"/>
        <c:ser>
          <c:idx val="0"/>
          <c:order val="0"/>
          <c:tx>
            <c:strRef>
              <c:f>Sheet1!$A$2</c:f>
              <c:strCache>
                <c:ptCount val="1"/>
                <c:pt idx="0">
                  <c:v>Adaboost</c:v>
                </c:pt>
              </c:strCache>
            </c:strRef>
          </c:tx>
          <c:spPr>
            <a:solidFill>
              <a:schemeClr val="accent1"/>
            </a:solidFill>
            <a:ln>
              <a:noFill/>
            </a:ln>
            <a:effectLst/>
          </c:spPr>
          <c:invertIfNegative val="0"/>
          <c:cat>
            <c:strRef>
              <c:f>Sheet1!$B$1:$C$1</c:f>
              <c:strCache>
                <c:ptCount val="2"/>
                <c:pt idx="0">
                  <c:v>Training Set</c:v>
                </c:pt>
                <c:pt idx="1">
                  <c:v>Test Set</c:v>
                </c:pt>
              </c:strCache>
            </c:strRef>
          </c:cat>
          <c:val>
            <c:numRef>
              <c:f>Sheet1!$B$2:$C$2</c:f>
              <c:numCache>
                <c:formatCode>General</c:formatCode>
                <c:ptCount val="2"/>
                <c:pt idx="0">
                  <c:v>0.43419999999999997</c:v>
                </c:pt>
                <c:pt idx="1">
                  <c:v>0.35980000000000001</c:v>
                </c:pt>
              </c:numCache>
            </c:numRef>
          </c:val>
          <c:extLst>
            <c:ext xmlns:c16="http://schemas.microsoft.com/office/drawing/2014/chart" uri="{C3380CC4-5D6E-409C-BE32-E72D297353CC}">
              <c16:uniqueId val="{00000000-BDDA-4850-99BC-B3E8B89D5E44}"/>
            </c:ext>
          </c:extLst>
        </c:ser>
        <c:ser>
          <c:idx val="1"/>
          <c:order val="1"/>
          <c:tx>
            <c:strRef>
              <c:f>Sheet1!$A$3</c:f>
              <c:strCache>
                <c:ptCount val="1"/>
                <c:pt idx="0">
                  <c:v>Decision Tree</c:v>
                </c:pt>
              </c:strCache>
            </c:strRef>
          </c:tx>
          <c:spPr>
            <a:solidFill>
              <a:schemeClr val="accent2"/>
            </a:solidFill>
            <a:ln>
              <a:noFill/>
            </a:ln>
            <a:effectLst/>
          </c:spPr>
          <c:invertIfNegative val="0"/>
          <c:cat>
            <c:strRef>
              <c:f>Sheet1!$B$1:$C$1</c:f>
              <c:strCache>
                <c:ptCount val="2"/>
                <c:pt idx="0">
                  <c:v>Training Set</c:v>
                </c:pt>
                <c:pt idx="1">
                  <c:v>Test Set</c:v>
                </c:pt>
              </c:strCache>
            </c:strRef>
          </c:cat>
          <c:val>
            <c:numRef>
              <c:f>Sheet1!$B$3:$C$3</c:f>
              <c:numCache>
                <c:formatCode>General</c:formatCode>
                <c:ptCount val="2"/>
                <c:pt idx="0">
                  <c:v>0.49280000000000002</c:v>
                </c:pt>
                <c:pt idx="1">
                  <c:v>0.4405</c:v>
                </c:pt>
              </c:numCache>
            </c:numRef>
          </c:val>
          <c:extLst>
            <c:ext xmlns:c16="http://schemas.microsoft.com/office/drawing/2014/chart" uri="{C3380CC4-5D6E-409C-BE32-E72D297353CC}">
              <c16:uniqueId val="{00000001-BDDA-4850-99BC-B3E8B89D5E44}"/>
            </c:ext>
          </c:extLst>
        </c:ser>
        <c:ser>
          <c:idx val="2"/>
          <c:order val="2"/>
          <c:tx>
            <c:strRef>
              <c:f>Sheet1!$A$4</c:f>
              <c:strCache>
                <c:ptCount val="1"/>
                <c:pt idx="0">
                  <c:v>LightGBM</c:v>
                </c:pt>
              </c:strCache>
            </c:strRef>
          </c:tx>
          <c:spPr>
            <a:solidFill>
              <a:schemeClr val="accent3"/>
            </a:solidFill>
            <a:ln>
              <a:noFill/>
            </a:ln>
            <a:effectLst/>
          </c:spPr>
          <c:invertIfNegative val="0"/>
          <c:cat>
            <c:strRef>
              <c:f>Sheet1!$B$1:$C$1</c:f>
              <c:strCache>
                <c:ptCount val="2"/>
                <c:pt idx="0">
                  <c:v>Training Set</c:v>
                </c:pt>
                <c:pt idx="1">
                  <c:v>Test Set</c:v>
                </c:pt>
              </c:strCache>
            </c:strRef>
          </c:cat>
          <c:val>
            <c:numRef>
              <c:f>Sheet1!$B$4:$C$4</c:f>
              <c:numCache>
                <c:formatCode>General</c:formatCode>
                <c:ptCount val="2"/>
                <c:pt idx="0">
                  <c:v>0.99809999999999999</c:v>
                </c:pt>
                <c:pt idx="1">
                  <c:v>0.3392</c:v>
                </c:pt>
              </c:numCache>
            </c:numRef>
          </c:val>
          <c:extLst>
            <c:ext xmlns:c16="http://schemas.microsoft.com/office/drawing/2014/chart" uri="{C3380CC4-5D6E-409C-BE32-E72D297353CC}">
              <c16:uniqueId val="{00000002-BDDA-4850-99BC-B3E8B89D5E44}"/>
            </c:ext>
          </c:extLst>
        </c:ser>
        <c:ser>
          <c:idx val="3"/>
          <c:order val="3"/>
          <c:tx>
            <c:strRef>
              <c:f>Sheet1!$A$5</c:f>
              <c:strCache>
                <c:ptCount val="1"/>
                <c:pt idx="0">
                  <c:v>Neural Network - MLP</c:v>
                </c:pt>
              </c:strCache>
            </c:strRef>
          </c:tx>
          <c:spPr>
            <a:solidFill>
              <a:schemeClr val="accent4"/>
            </a:solidFill>
            <a:ln>
              <a:noFill/>
            </a:ln>
            <a:effectLst/>
          </c:spPr>
          <c:invertIfNegative val="0"/>
          <c:cat>
            <c:strRef>
              <c:f>Sheet1!$B$1:$C$1</c:f>
              <c:strCache>
                <c:ptCount val="2"/>
                <c:pt idx="0">
                  <c:v>Training Set</c:v>
                </c:pt>
                <c:pt idx="1">
                  <c:v>Test Set</c:v>
                </c:pt>
              </c:strCache>
            </c:strRef>
          </c:cat>
          <c:val>
            <c:numRef>
              <c:f>Sheet1!$B$5:$C$5</c:f>
              <c:numCache>
                <c:formatCode>General</c:formatCode>
                <c:ptCount val="2"/>
                <c:pt idx="0">
                  <c:v>0.4783</c:v>
                </c:pt>
                <c:pt idx="1">
                  <c:v>0.43319999999999997</c:v>
                </c:pt>
              </c:numCache>
            </c:numRef>
          </c:val>
          <c:extLst>
            <c:ext xmlns:c16="http://schemas.microsoft.com/office/drawing/2014/chart" uri="{C3380CC4-5D6E-409C-BE32-E72D297353CC}">
              <c16:uniqueId val="{00000003-BDDA-4850-99BC-B3E8B89D5E44}"/>
            </c:ext>
          </c:extLst>
        </c:ser>
        <c:ser>
          <c:idx val="4"/>
          <c:order val="4"/>
          <c:tx>
            <c:strRef>
              <c:f>Sheet1!$A$6</c:f>
              <c:strCache>
                <c:ptCount val="1"/>
                <c:pt idx="0">
                  <c:v>SVM</c:v>
                </c:pt>
              </c:strCache>
            </c:strRef>
          </c:tx>
          <c:spPr>
            <a:solidFill>
              <a:schemeClr val="accent5"/>
            </a:solidFill>
            <a:ln>
              <a:noFill/>
            </a:ln>
            <a:effectLst/>
          </c:spPr>
          <c:invertIfNegative val="0"/>
          <c:cat>
            <c:strRef>
              <c:f>Sheet1!$B$1:$C$1</c:f>
              <c:strCache>
                <c:ptCount val="2"/>
                <c:pt idx="0">
                  <c:v>Training Set</c:v>
                </c:pt>
                <c:pt idx="1">
                  <c:v>Test Set</c:v>
                </c:pt>
              </c:strCache>
            </c:strRef>
          </c:cat>
          <c:val>
            <c:numRef>
              <c:f>Sheet1!$B$6:$C$6</c:f>
              <c:numCache>
                <c:formatCode>General</c:formatCode>
                <c:ptCount val="2"/>
                <c:pt idx="0">
                  <c:v>0.47510000000000002</c:v>
                </c:pt>
                <c:pt idx="1">
                  <c:v>0.43319999999999997</c:v>
                </c:pt>
              </c:numCache>
            </c:numRef>
          </c:val>
          <c:extLst>
            <c:ext xmlns:c16="http://schemas.microsoft.com/office/drawing/2014/chart" uri="{C3380CC4-5D6E-409C-BE32-E72D297353CC}">
              <c16:uniqueId val="{00000004-BDDA-4850-99BC-B3E8B89D5E44}"/>
            </c:ext>
          </c:extLst>
        </c:ser>
        <c:ser>
          <c:idx val="5"/>
          <c:order val="5"/>
          <c:tx>
            <c:strRef>
              <c:f>Sheet1!$A$7</c:f>
              <c:strCache>
                <c:ptCount val="1"/>
                <c:pt idx="0">
                  <c:v>Random Forest</c:v>
                </c:pt>
              </c:strCache>
            </c:strRef>
          </c:tx>
          <c:spPr>
            <a:solidFill>
              <a:schemeClr val="accent6"/>
            </a:solidFill>
            <a:ln>
              <a:noFill/>
            </a:ln>
            <a:effectLst/>
          </c:spPr>
          <c:invertIfNegative val="0"/>
          <c:cat>
            <c:strRef>
              <c:f>Sheet1!$B$1:$C$1</c:f>
              <c:strCache>
                <c:ptCount val="2"/>
                <c:pt idx="0">
                  <c:v>Training Set</c:v>
                </c:pt>
                <c:pt idx="1">
                  <c:v>Test Set</c:v>
                </c:pt>
              </c:strCache>
            </c:strRef>
          </c:cat>
          <c:val>
            <c:numRef>
              <c:f>Sheet1!$B$7:$C$7</c:f>
              <c:numCache>
                <c:formatCode>General</c:formatCode>
                <c:ptCount val="2"/>
                <c:pt idx="0">
                  <c:v>1</c:v>
                </c:pt>
                <c:pt idx="1">
                  <c:v>0.37890000000000001</c:v>
                </c:pt>
              </c:numCache>
            </c:numRef>
          </c:val>
          <c:extLst>
            <c:ext xmlns:c16="http://schemas.microsoft.com/office/drawing/2014/chart" uri="{C3380CC4-5D6E-409C-BE32-E72D297353CC}">
              <c16:uniqueId val="{00000005-BDDA-4850-99BC-B3E8B89D5E44}"/>
            </c:ext>
          </c:extLst>
        </c:ser>
        <c:dLbls>
          <c:showLegendKey val="0"/>
          <c:showVal val="0"/>
          <c:showCatName val="0"/>
          <c:showSerName val="0"/>
          <c:showPercent val="0"/>
          <c:showBubbleSize val="0"/>
        </c:dLbls>
        <c:gapWidth val="219"/>
        <c:overlap val="-27"/>
        <c:axId val="1329434992"/>
        <c:axId val="1329431248"/>
      </c:barChart>
      <c:catAx>
        <c:axId val="13294349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ontserrat" panose="00000500000000000000" pitchFamily="2" charset="0"/>
                <a:ea typeface="+mn-ea"/>
                <a:cs typeface="+mn-cs"/>
              </a:defRPr>
            </a:pPr>
            <a:endParaRPr lang="en-US"/>
          </a:p>
        </c:txPr>
        <c:crossAx val="1329431248"/>
        <c:crosses val="autoZero"/>
        <c:auto val="1"/>
        <c:lblAlgn val="ctr"/>
        <c:lblOffset val="100"/>
        <c:noMultiLvlLbl val="0"/>
      </c:catAx>
      <c:valAx>
        <c:axId val="1329431248"/>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ontserrat" panose="00000500000000000000" pitchFamily="2" charset="0"/>
                <a:ea typeface="+mn-ea"/>
                <a:cs typeface="+mn-cs"/>
              </a:defRPr>
            </a:pPr>
            <a:endParaRPr lang="en-US"/>
          </a:p>
        </c:txPr>
        <c:crossAx val="1329434992"/>
        <c:crosses val="autoZero"/>
        <c:crossBetween val="between"/>
      </c:valAx>
      <c:spPr>
        <a:noFill/>
        <a:ln>
          <a:noFill/>
        </a:ln>
        <a:effectLst/>
      </c:spPr>
    </c:plotArea>
    <c:legend>
      <c:legendPos val="b"/>
      <c:layout>
        <c:manualLayout>
          <c:xMode val="edge"/>
          <c:yMode val="edge"/>
          <c:x val="1.2388668267067608E-2"/>
          <c:y val="0.87728767444302247"/>
          <c:w val="0.97775780714463378"/>
          <c:h val="9.3724083674826486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ontserrat" panose="00000500000000000000"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ontserrat" panose="00000500000000000000" pitchFamily="2"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0321771fc0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0321771fc0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investment strategy of our team is…</a:t>
            </a:r>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06bb0cb965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06bb0cb96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order to select the ‘useful’ factors from those we initially found out, we make the correlation matrix of all the factors we find, as you can see in this slide. Then, we drop those factors which are highly correlated with other.</a:t>
            </a:r>
            <a:endParaRPr/>
          </a:p>
        </p:txBody>
      </p:sp>
    </p:spTree>
    <p:extLst>
      <p:ext uri="{BB962C8B-B14F-4D97-AF65-F5344CB8AC3E}">
        <p14:creationId xmlns:p14="http://schemas.microsoft.com/office/powerpoint/2010/main" val="1771414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06bb0cb965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06bb0cb96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order to select the ‘useful’ factors from those we initially found out, we make the correlation matrix of all the factors we find, as you can see in this slide. Then, we drop those factors which are highly correlated with other.</a:t>
            </a:r>
            <a:endParaRPr/>
          </a:p>
        </p:txBody>
      </p:sp>
    </p:spTree>
    <p:extLst>
      <p:ext uri="{BB962C8B-B14F-4D97-AF65-F5344CB8AC3E}">
        <p14:creationId xmlns:p14="http://schemas.microsoft.com/office/powerpoint/2010/main" val="308067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0668fe1892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0668fe189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Before, we put those factors into our model,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06c46cac2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06c46cac2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0668fe1892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0668fe189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0668fe1892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0668fe1892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0668fe1892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0668fe1892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6793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0668fe1892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0668fe1892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0668fe1892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0668fe1892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06d51db3cc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06d51db3cc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0321771fc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0321771fc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Firstly, I want to walk you through the basic strategies and approaches we adapted for the project. </a:t>
            </a:r>
            <a:endParaRPr/>
          </a:p>
        </p:txBody>
      </p:sp>
    </p:spTree>
    <p:extLst>
      <p:ext uri="{BB962C8B-B14F-4D97-AF65-F5344CB8AC3E}">
        <p14:creationId xmlns:p14="http://schemas.microsoft.com/office/powerpoint/2010/main" val="15184111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0668fe1892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10668fe1892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06c46cac2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06c46cac2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321771fc0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0321771fc0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the multi factor model part, our team conducted....</a:t>
            </a:r>
            <a:endParaRPr/>
          </a:p>
        </p:txBody>
      </p:sp>
    </p:spTree>
    <p:extLst>
      <p:ext uri="{BB962C8B-B14F-4D97-AF65-F5344CB8AC3E}">
        <p14:creationId xmlns:p14="http://schemas.microsoft.com/office/powerpoint/2010/main" val="796821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06bb0cb965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06bb0cb96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After reading relevant articles, we found a tons of factors and downloaded their data from Bloomberg. </a:t>
            </a:r>
            <a:r>
              <a:rPr lang="en"/>
              <a:t>We found that there are five main groups of factors.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06d51db3cc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06d51db3cc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06bb0cb965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06bb0cb96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order to select the ‘useful’ factors from those we initially found out, we make the correlation matrix of all the factors we find, as you can see in this slide. Then, we drop those factors which are highly correlated with other.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06bb0cb965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06bb0cb96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order to select the ‘useful’ factors from those we initially found out, we make the correlation matrix of all the factors we find, as you can see in this slide. Then, we drop those factors which are highly correlated with other.</a:t>
            </a:r>
            <a:endParaRPr/>
          </a:p>
        </p:txBody>
      </p:sp>
    </p:spTree>
    <p:extLst>
      <p:ext uri="{BB962C8B-B14F-4D97-AF65-F5344CB8AC3E}">
        <p14:creationId xmlns:p14="http://schemas.microsoft.com/office/powerpoint/2010/main" val="734828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06bb0cb965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06bb0cb96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order to select the ‘useful’ factors from those we initially found out, we make the correlation matrix of all the factors we find, as you can see in this slide. Then, we drop those factors which are highly correlated with other.</a:t>
            </a:r>
            <a:endParaRPr/>
          </a:p>
        </p:txBody>
      </p:sp>
    </p:spTree>
    <p:extLst>
      <p:ext uri="{BB962C8B-B14F-4D97-AF65-F5344CB8AC3E}">
        <p14:creationId xmlns:p14="http://schemas.microsoft.com/office/powerpoint/2010/main" val="3206653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225339" y="870433"/>
            <a:ext cx="5852160" cy="15789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None/>
            </a:pPr>
            <a:r>
              <a:rPr lang="en" sz="2900" dirty="0"/>
              <a:t>Investment Strategy: Building and Optimizing</a:t>
            </a:r>
            <a:endParaRPr sz="2900" dirty="0"/>
          </a:p>
          <a:p>
            <a:pPr marL="0" lvl="0" indent="0" algn="l" rtl="0">
              <a:lnSpc>
                <a:spcPct val="115000"/>
              </a:lnSpc>
              <a:spcBef>
                <a:spcPts val="0"/>
              </a:spcBef>
              <a:spcAft>
                <a:spcPts val="0"/>
              </a:spcAft>
              <a:buNone/>
            </a:pPr>
            <a:r>
              <a:rPr lang="en" sz="2900" dirty="0"/>
              <a:t>Multi-Factor Volatility Timing Models Using Machine Learning</a:t>
            </a:r>
            <a:r>
              <a:rPr lang="en" sz="2900" b="1" dirty="0"/>
              <a:t> </a:t>
            </a:r>
            <a:endParaRPr sz="5200" dirty="0"/>
          </a:p>
        </p:txBody>
      </p:sp>
      <p:sp>
        <p:nvSpPr>
          <p:cNvPr id="135" name="Google Shape;135;p13"/>
          <p:cNvSpPr txBox="1">
            <a:spLocks noGrp="1"/>
          </p:cNvSpPr>
          <p:nvPr>
            <p:ph type="subTitle" idx="1"/>
          </p:nvPr>
        </p:nvSpPr>
        <p:spPr>
          <a:xfrm>
            <a:off x="3456327" y="3614584"/>
            <a:ext cx="5390184" cy="506100"/>
          </a:xfrm>
          <a:prstGeom prst="rect">
            <a:avLst/>
          </a:prstGeom>
          <a:solidFill>
            <a:schemeClr val="dk1"/>
          </a:solidFill>
        </p:spPr>
        <p:txBody>
          <a:bodyPr spcFirstLastPara="1" wrap="square" lIns="91425" tIns="91425" rIns="91425" bIns="91425" anchor="t" anchorCtr="0">
            <a:noAutofit/>
          </a:bodyPr>
          <a:lstStyle/>
          <a:p>
            <a:pPr marL="0" lvl="0" indent="0" algn="ctr" rtl="0">
              <a:lnSpc>
                <a:spcPct val="95000"/>
              </a:lnSpc>
              <a:spcBef>
                <a:spcPts val="0"/>
              </a:spcBef>
              <a:spcAft>
                <a:spcPts val="0"/>
              </a:spcAft>
              <a:buSzPts val="605"/>
              <a:buNone/>
            </a:pPr>
            <a:r>
              <a:rPr lang="en" sz="1490" dirty="0">
                <a:solidFill>
                  <a:schemeClr val="accent5">
                    <a:lumMod val="20000"/>
                    <a:lumOff val="80000"/>
                  </a:schemeClr>
                </a:solidFill>
                <a:latin typeface="Montserrat"/>
                <a:ea typeface="Montserrat"/>
                <a:cs typeface="Montserrat"/>
                <a:sym typeface="Montserrat"/>
              </a:rPr>
              <a:t>Fang Cao, </a:t>
            </a:r>
            <a:r>
              <a:rPr lang="en" sz="1490" dirty="0" err="1">
                <a:solidFill>
                  <a:schemeClr val="accent5">
                    <a:lumMod val="20000"/>
                    <a:lumOff val="80000"/>
                  </a:schemeClr>
                </a:solidFill>
                <a:latin typeface="Montserrat"/>
                <a:ea typeface="Montserrat"/>
                <a:cs typeface="Montserrat"/>
                <a:sym typeface="Montserrat"/>
              </a:rPr>
              <a:t>Haozhi</a:t>
            </a:r>
            <a:r>
              <a:rPr lang="en" sz="1490" dirty="0">
                <a:solidFill>
                  <a:schemeClr val="accent5">
                    <a:lumMod val="20000"/>
                    <a:lumOff val="80000"/>
                  </a:schemeClr>
                </a:solidFill>
                <a:latin typeface="Montserrat"/>
                <a:ea typeface="Montserrat"/>
                <a:cs typeface="Montserrat"/>
                <a:sym typeface="Montserrat"/>
              </a:rPr>
              <a:t> Chen, </a:t>
            </a:r>
            <a:r>
              <a:rPr lang="en" sz="1490" dirty="0" err="1">
                <a:solidFill>
                  <a:schemeClr val="accent5">
                    <a:lumMod val="20000"/>
                    <a:lumOff val="80000"/>
                  </a:schemeClr>
                </a:solidFill>
                <a:latin typeface="Montserrat"/>
                <a:ea typeface="Montserrat"/>
                <a:cs typeface="Montserrat"/>
                <a:sym typeface="Montserrat"/>
              </a:rPr>
              <a:t>Ziyu</a:t>
            </a:r>
            <a:r>
              <a:rPr lang="en" sz="1490" dirty="0">
                <a:solidFill>
                  <a:schemeClr val="accent5">
                    <a:lumMod val="20000"/>
                    <a:lumOff val="80000"/>
                  </a:schemeClr>
                </a:solidFill>
                <a:latin typeface="Montserrat"/>
                <a:ea typeface="Montserrat"/>
                <a:cs typeface="Montserrat"/>
                <a:sym typeface="Montserrat"/>
              </a:rPr>
              <a:t> Lin, </a:t>
            </a:r>
            <a:r>
              <a:rPr lang="en" sz="1490" dirty="0" err="1">
                <a:solidFill>
                  <a:schemeClr val="accent5">
                    <a:lumMod val="20000"/>
                    <a:lumOff val="80000"/>
                  </a:schemeClr>
                </a:solidFill>
                <a:latin typeface="Montserrat"/>
                <a:ea typeface="Montserrat"/>
                <a:cs typeface="Montserrat"/>
                <a:sym typeface="Montserrat"/>
              </a:rPr>
              <a:t>Yuqing</a:t>
            </a:r>
            <a:r>
              <a:rPr lang="en" sz="1490" dirty="0">
                <a:solidFill>
                  <a:schemeClr val="accent5">
                    <a:lumMod val="20000"/>
                    <a:lumOff val="80000"/>
                  </a:schemeClr>
                </a:solidFill>
                <a:latin typeface="Montserrat"/>
                <a:ea typeface="Montserrat"/>
                <a:cs typeface="Montserrat"/>
                <a:sym typeface="Montserrat"/>
              </a:rPr>
              <a:t> Liu, </a:t>
            </a:r>
            <a:endParaRPr sz="1490" dirty="0">
              <a:solidFill>
                <a:schemeClr val="accent5">
                  <a:lumMod val="20000"/>
                  <a:lumOff val="80000"/>
                </a:schemeClr>
              </a:solidFill>
              <a:latin typeface="Montserrat"/>
              <a:ea typeface="Montserrat"/>
              <a:cs typeface="Montserrat"/>
              <a:sym typeface="Montserrat"/>
            </a:endParaRPr>
          </a:p>
          <a:p>
            <a:pPr marL="0" lvl="0" indent="0" algn="ctr" rtl="0">
              <a:lnSpc>
                <a:spcPct val="95000"/>
              </a:lnSpc>
              <a:spcBef>
                <a:spcPts val="0"/>
              </a:spcBef>
              <a:spcAft>
                <a:spcPts val="0"/>
              </a:spcAft>
              <a:buSzPts val="605"/>
              <a:buNone/>
            </a:pPr>
            <a:r>
              <a:rPr lang="en" sz="1490" dirty="0" err="1">
                <a:solidFill>
                  <a:schemeClr val="accent5">
                    <a:lumMod val="20000"/>
                    <a:lumOff val="80000"/>
                  </a:schemeClr>
                </a:solidFill>
                <a:latin typeface="Montserrat"/>
                <a:ea typeface="Montserrat"/>
                <a:cs typeface="Montserrat"/>
                <a:sym typeface="Montserrat"/>
              </a:rPr>
              <a:t>Shuyue</a:t>
            </a:r>
            <a:r>
              <a:rPr lang="en" sz="1490" dirty="0">
                <a:solidFill>
                  <a:schemeClr val="accent5">
                    <a:lumMod val="20000"/>
                    <a:lumOff val="80000"/>
                  </a:schemeClr>
                </a:solidFill>
                <a:latin typeface="Montserrat"/>
                <a:ea typeface="Montserrat"/>
                <a:cs typeface="Montserrat"/>
                <a:sym typeface="Montserrat"/>
              </a:rPr>
              <a:t> Shen, Xizhi Wang</a:t>
            </a:r>
            <a:endParaRPr sz="1710" dirty="0">
              <a:solidFill>
                <a:schemeClr val="accent5">
                  <a:lumMod val="20000"/>
                  <a:lumOff val="80000"/>
                </a:schemeClr>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0"/>
          <p:cNvSpPr/>
          <p:nvPr/>
        </p:nvSpPr>
        <p:spPr>
          <a:xfrm>
            <a:off x="0" y="1468314"/>
            <a:ext cx="9143950" cy="3675135"/>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txBox="1">
            <a:spLocks noGrp="1"/>
          </p:cNvSpPr>
          <p:nvPr>
            <p:ph type="title"/>
          </p:nvPr>
        </p:nvSpPr>
        <p:spPr>
          <a:xfrm>
            <a:off x="1036660" y="420126"/>
            <a:ext cx="2278039" cy="1795536"/>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2800" b="1" dirty="0"/>
              <a:t>LSTM MODEL</a:t>
            </a:r>
            <a:br>
              <a:rPr lang="en-US" sz="2800" b="1" dirty="0"/>
            </a:br>
            <a:endParaRPr sz="2800" b="1" dirty="0"/>
          </a:p>
        </p:txBody>
      </p:sp>
      <p:graphicFrame>
        <p:nvGraphicFramePr>
          <p:cNvPr id="6" name="Google Shape;212;p25">
            <a:extLst>
              <a:ext uri="{FF2B5EF4-FFF2-40B4-BE49-F238E27FC236}">
                <a16:creationId xmlns:a16="http://schemas.microsoft.com/office/drawing/2014/main" id="{B911E200-4957-EB40-9871-B1837D2661BA}"/>
              </a:ext>
            </a:extLst>
          </p:cNvPr>
          <p:cNvGraphicFramePr/>
          <p:nvPr>
            <p:extLst>
              <p:ext uri="{D42A27DB-BD31-4B8C-83A1-F6EECF244321}">
                <p14:modId xmlns:p14="http://schemas.microsoft.com/office/powerpoint/2010/main" val="4188299343"/>
              </p:ext>
            </p:extLst>
          </p:nvPr>
        </p:nvGraphicFramePr>
        <p:xfrm>
          <a:off x="5829303" y="1636601"/>
          <a:ext cx="2963004" cy="1370368"/>
        </p:xfrm>
        <a:graphic>
          <a:graphicData uri="http://schemas.openxmlformats.org/drawingml/2006/table">
            <a:tbl>
              <a:tblPr>
                <a:noFill/>
                <a:tableStyleId>{97D0B5E6-A587-45E4-B7BF-6EFE291BA6E6}</a:tableStyleId>
              </a:tblPr>
              <a:tblGrid>
                <a:gridCol w="987668">
                  <a:extLst>
                    <a:ext uri="{9D8B030D-6E8A-4147-A177-3AD203B41FA5}">
                      <a16:colId xmlns:a16="http://schemas.microsoft.com/office/drawing/2014/main" val="20000"/>
                    </a:ext>
                  </a:extLst>
                </a:gridCol>
                <a:gridCol w="987668">
                  <a:extLst>
                    <a:ext uri="{9D8B030D-6E8A-4147-A177-3AD203B41FA5}">
                      <a16:colId xmlns:a16="http://schemas.microsoft.com/office/drawing/2014/main" val="20001"/>
                    </a:ext>
                  </a:extLst>
                </a:gridCol>
                <a:gridCol w="987668">
                  <a:extLst>
                    <a:ext uri="{9D8B030D-6E8A-4147-A177-3AD203B41FA5}">
                      <a16:colId xmlns:a16="http://schemas.microsoft.com/office/drawing/2014/main" val="20002"/>
                    </a:ext>
                  </a:extLst>
                </a:gridCol>
              </a:tblGrid>
              <a:tr h="342592">
                <a:tc>
                  <a:txBody>
                    <a:bodyPr/>
                    <a:lstStyle/>
                    <a:p>
                      <a:pPr marL="0" lvl="0" indent="0" algn="l" rtl="0">
                        <a:spcBef>
                          <a:spcPts val="0"/>
                        </a:spcBef>
                        <a:spcAft>
                          <a:spcPts val="0"/>
                        </a:spcAft>
                        <a:buNone/>
                      </a:pPr>
                      <a:endParaRPr sz="700" b="1" dirty="0">
                        <a:solidFill>
                          <a:schemeClr val="tx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700" b="1" dirty="0">
                          <a:solidFill>
                            <a:schemeClr val="tx1"/>
                          </a:solidFill>
                          <a:latin typeface="Montserrat"/>
                          <a:ea typeface="Montserrat"/>
                          <a:cs typeface="Montserrat"/>
                          <a:sym typeface="Montserrat"/>
                        </a:rPr>
                        <a:t>Train</a:t>
                      </a:r>
                      <a:endParaRPr sz="700" b="1" dirty="0">
                        <a:solidFill>
                          <a:schemeClr val="tx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700" b="1">
                          <a:solidFill>
                            <a:schemeClr val="tx1"/>
                          </a:solidFill>
                          <a:latin typeface="Montserrat"/>
                          <a:ea typeface="Montserrat"/>
                          <a:cs typeface="Montserrat"/>
                          <a:sym typeface="Montserrat"/>
                        </a:rPr>
                        <a:t>Test</a:t>
                      </a:r>
                      <a:endParaRPr sz="700" b="1">
                        <a:solidFill>
                          <a:schemeClr val="tx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0"/>
                  </a:ext>
                </a:extLst>
              </a:tr>
              <a:tr h="342592">
                <a:tc>
                  <a:txBody>
                    <a:bodyPr/>
                    <a:lstStyle/>
                    <a:p>
                      <a:pPr marL="0" lvl="0" indent="0" algn="l" rtl="0">
                        <a:spcBef>
                          <a:spcPts val="0"/>
                        </a:spcBef>
                        <a:spcAft>
                          <a:spcPts val="0"/>
                        </a:spcAft>
                        <a:buNone/>
                      </a:pPr>
                      <a:r>
                        <a:rPr lang="en" sz="700" b="1" dirty="0">
                          <a:solidFill>
                            <a:schemeClr val="tx1"/>
                          </a:solidFill>
                          <a:latin typeface="Montserrat"/>
                          <a:ea typeface="Montserrat"/>
                          <a:cs typeface="Montserrat"/>
                          <a:sym typeface="Montserrat"/>
                        </a:rPr>
                        <a:t>Loss</a:t>
                      </a:r>
                      <a:endParaRPr sz="700" b="1" dirty="0">
                        <a:solidFill>
                          <a:schemeClr val="tx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700" b="1" dirty="0">
                          <a:solidFill>
                            <a:schemeClr val="tx1"/>
                          </a:solidFill>
                          <a:latin typeface="Montserrat"/>
                          <a:ea typeface="Montserrat"/>
                          <a:cs typeface="Montserrat"/>
                          <a:sym typeface="Montserrat"/>
                        </a:rPr>
                        <a:t>0.0152</a:t>
                      </a:r>
                      <a:endParaRPr sz="700" b="1" dirty="0">
                        <a:solidFill>
                          <a:schemeClr val="tx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700" b="1">
                          <a:solidFill>
                            <a:schemeClr val="tx1"/>
                          </a:solidFill>
                          <a:latin typeface="Montserrat"/>
                          <a:ea typeface="Montserrat"/>
                          <a:cs typeface="Montserrat"/>
                          <a:sym typeface="Montserrat"/>
                        </a:rPr>
                        <a:t>0.1852</a:t>
                      </a:r>
                      <a:endParaRPr sz="700" b="1">
                        <a:solidFill>
                          <a:schemeClr val="tx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1"/>
                  </a:ext>
                </a:extLst>
              </a:tr>
              <a:tr h="342592">
                <a:tc>
                  <a:txBody>
                    <a:bodyPr/>
                    <a:lstStyle/>
                    <a:p>
                      <a:pPr marL="0" lvl="0" indent="0" algn="l" rtl="0">
                        <a:spcBef>
                          <a:spcPts val="0"/>
                        </a:spcBef>
                        <a:spcAft>
                          <a:spcPts val="0"/>
                        </a:spcAft>
                        <a:buNone/>
                      </a:pPr>
                      <a:r>
                        <a:rPr lang="en" sz="700" b="1" dirty="0">
                          <a:solidFill>
                            <a:schemeClr val="tx1"/>
                          </a:solidFill>
                          <a:latin typeface="Montserrat"/>
                          <a:ea typeface="Montserrat"/>
                          <a:cs typeface="Montserrat"/>
                          <a:sym typeface="Montserrat"/>
                        </a:rPr>
                        <a:t>MSE</a:t>
                      </a:r>
                      <a:endParaRPr sz="700" b="1" dirty="0">
                        <a:solidFill>
                          <a:schemeClr val="tx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700" b="1" dirty="0">
                          <a:solidFill>
                            <a:schemeClr val="tx1"/>
                          </a:solidFill>
                          <a:latin typeface="Montserrat"/>
                          <a:ea typeface="Montserrat"/>
                          <a:cs typeface="Montserrat"/>
                          <a:sym typeface="Montserrat"/>
                        </a:rPr>
                        <a:t>0.0004</a:t>
                      </a:r>
                      <a:endParaRPr sz="700" b="1" dirty="0">
                        <a:solidFill>
                          <a:schemeClr val="tx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700" b="1" dirty="0">
                          <a:solidFill>
                            <a:schemeClr val="tx1"/>
                          </a:solidFill>
                          <a:latin typeface="Montserrat"/>
                          <a:ea typeface="Montserrat"/>
                          <a:cs typeface="Montserrat"/>
                          <a:sym typeface="Montserrat"/>
                        </a:rPr>
                        <a:t>0.0428</a:t>
                      </a:r>
                      <a:endParaRPr sz="700" b="1" dirty="0">
                        <a:solidFill>
                          <a:schemeClr val="tx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2"/>
                  </a:ext>
                </a:extLst>
              </a:tr>
              <a:tr h="342592">
                <a:tc>
                  <a:txBody>
                    <a:bodyPr/>
                    <a:lstStyle/>
                    <a:p>
                      <a:pPr marL="0" lvl="0" indent="0" algn="l" rtl="0">
                        <a:spcBef>
                          <a:spcPts val="0"/>
                        </a:spcBef>
                        <a:spcAft>
                          <a:spcPts val="0"/>
                        </a:spcAft>
                        <a:buNone/>
                      </a:pPr>
                      <a:r>
                        <a:rPr lang="en" sz="700" b="1">
                          <a:solidFill>
                            <a:schemeClr val="tx1"/>
                          </a:solidFill>
                          <a:latin typeface="Montserrat"/>
                          <a:ea typeface="Montserrat"/>
                          <a:cs typeface="Montserrat"/>
                          <a:sym typeface="Montserrat"/>
                        </a:rPr>
                        <a:t>Mae</a:t>
                      </a:r>
                      <a:endParaRPr sz="700" b="1">
                        <a:solidFill>
                          <a:schemeClr val="tx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700" b="1" dirty="0">
                          <a:solidFill>
                            <a:schemeClr val="tx1"/>
                          </a:solidFill>
                          <a:latin typeface="Montserrat"/>
                          <a:ea typeface="Montserrat"/>
                          <a:cs typeface="Montserrat"/>
                          <a:sym typeface="Montserrat"/>
                        </a:rPr>
                        <a:t>0.0152</a:t>
                      </a:r>
                      <a:endParaRPr sz="700" b="1" dirty="0">
                        <a:solidFill>
                          <a:schemeClr val="tx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700" b="1" dirty="0">
                          <a:solidFill>
                            <a:schemeClr val="tx1"/>
                          </a:solidFill>
                          <a:latin typeface="Montserrat"/>
                          <a:ea typeface="Montserrat"/>
                          <a:cs typeface="Montserrat"/>
                          <a:sym typeface="Montserrat"/>
                        </a:rPr>
                        <a:t>0.1852</a:t>
                      </a:r>
                      <a:endParaRPr sz="700" b="1" dirty="0">
                        <a:solidFill>
                          <a:schemeClr val="tx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3"/>
                  </a:ext>
                </a:extLst>
              </a:tr>
            </a:tbl>
          </a:graphicData>
        </a:graphic>
      </p:graphicFrame>
      <p:pic>
        <p:nvPicPr>
          <p:cNvPr id="2" name="Picture 1">
            <a:extLst>
              <a:ext uri="{FF2B5EF4-FFF2-40B4-BE49-F238E27FC236}">
                <a16:creationId xmlns:a16="http://schemas.microsoft.com/office/drawing/2014/main" id="{AC97C83A-5A18-2A4D-A108-476DFD16A7DC}"/>
              </a:ext>
            </a:extLst>
          </p:cNvPr>
          <p:cNvPicPr>
            <a:picLocks noChangeAspect="1"/>
          </p:cNvPicPr>
          <p:nvPr/>
        </p:nvPicPr>
        <p:blipFill>
          <a:blip r:embed="rId3"/>
          <a:stretch>
            <a:fillRect/>
          </a:stretch>
        </p:blipFill>
        <p:spPr>
          <a:xfrm>
            <a:off x="0" y="1876192"/>
            <a:ext cx="5688623" cy="2598127"/>
          </a:xfrm>
          <a:prstGeom prst="rect">
            <a:avLst/>
          </a:prstGeom>
        </p:spPr>
      </p:pic>
      <p:pic>
        <p:nvPicPr>
          <p:cNvPr id="3" name="Picture 2">
            <a:extLst>
              <a:ext uri="{FF2B5EF4-FFF2-40B4-BE49-F238E27FC236}">
                <a16:creationId xmlns:a16="http://schemas.microsoft.com/office/drawing/2014/main" id="{7859E444-EE71-4347-A52F-0A436F6A4BF5}"/>
              </a:ext>
            </a:extLst>
          </p:cNvPr>
          <p:cNvPicPr>
            <a:picLocks noChangeAspect="1"/>
          </p:cNvPicPr>
          <p:nvPr/>
        </p:nvPicPr>
        <p:blipFill rotWithShape="1">
          <a:blip r:embed="rId4"/>
          <a:srcRect l="2278" t="2769" r="1920" b="-12"/>
          <a:stretch/>
        </p:blipFill>
        <p:spPr>
          <a:xfrm>
            <a:off x="5767757" y="3175256"/>
            <a:ext cx="2963004" cy="1776328"/>
          </a:xfrm>
          <a:prstGeom prst="rect">
            <a:avLst/>
          </a:prstGeom>
        </p:spPr>
      </p:pic>
    </p:spTree>
    <p:extLst>
      <p:ext uri="{BB962C8B-B14F-4D97-AF65-F5344CB8AC3E}">
        <p14:creationId xmlns:p14="http://schemas.microsoft.com/office/powerpoint/2010/main" val="4112319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0"/>
          <p:cNvSpPr/>
          <p:nvPr/>
        </p:nvSpPr>
        <p:spPr>
          <a:xfrm>
            <a:off x="0" y="1547446"/>
            <a:ext cx="9144000" cy="3833395"/>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txBox="1">
            <a:spLocks noGrp="1"/>
          </p:cNvSpPr>
          <p:nvPr>
            <p:ph type="title"/>
          </p:nvPr>
        </p:nvSpPr>
        <p:spPr>
          <a:xfrm>
            <a:off x="1036660" y="420126"/>
            <a:ext cx="2278039" cy="1795536"/>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sz="2800" b="1" dirty="0"/>
              <a:t>LSTM - CNN MODEL</a:t>
            </a:r>
            <a:br>
              <a:rPr lang="en-US" sz="2800" b="1" dirty="0"/>
            </a:br>
            <a:endParaRPr sz="2800" b="1" dirty="0"/>
          </a:p>
        </p:txBody>
      </p:sp>
      <p:pic>
        <p:nvPicPr>
          <p:cNvPr id="5" name="Google Shape;206;p24">
            <a:extLst>
              <a:ext uri="{FF2B5EF4-FFF2-40B4-BE49-F238E27FC236}">
                <a16:creationId xmlns:a16="http://schemas.microsoft.com/office/drawing/2014/main" id="{F0C1BB96-19A1-2746-A375-B91A6901A2BB}"/>
              </a:ext>
            </a:extLst>
          </p:cNvPr>
          <p:cNvPicPr preferRelativeResize="0"/>
          <p:nvPr/>
        </p:nvPicPr>
        <p:blipFill>
          <a:blip r:embed="rId3">
            <a:alphaModFix/>
          </a:blip>
          <a:stretch>
            <a:fillRect/>
          </a:stretch>
        </p:blipFill>
        <p:spPr>
          <a:xfrm>
            <a:off x="0" y="2497017"/>
            <a:ext cx="5444516" cy="2382714"/>
          </a:xfrm>
          <a:prstGeom prst="rect">
            <a:avLst/>
          </a:prstGeom>
          <a:noFill/>
          <a:ln>
            <a:noFill/>
          </a:ln>
        </p:spPr>
      </p:pic>
      <p:graphicFrame>
        <p:nvGraphicFramePr>
          <p:cNvPr id="6" name="Google Shape;212;p25">
            <a:extLst>
              <a:ext uri="{FF2B5EF4-FFF2-40B4-BE49-F238E27FC236}">
                <a16:creationId xmlns:a16="http://schemas.microsoft.com/office/drawing/2014/main" id="{B911E200-4957-EB40-9871-B1837D2661BA}"/>
              </a:ext>
            </a:extLst>
          </p:cNvPr>
          <p:cNvGraphicFramePr/>
          <p:nvPr>
            <p:extLst>
              <p:ext uri="{D42A27DB-BD31-4B8C-83A1-F6EECF244321}">
                <p14:modId xmlns:p14="http://schemas.microsoft.com/office/powerpoint/2010/main" val="1649891761"/>
              </p:ext>
            </p:extLst>
          </p:nvPr>
        </p:nvGraphicFramePr>
        <p:xfrm>
          <a:off x="5714999" y="1819809"/>
          <a:ext cx="3029007" cy="1158120"/>
        </p:xfrm>
        <a:graphic>
          <a:graphicData uri="http://schemas.openxmlformats.org/drawingml/2006/table">
            <a:tbl>
              <a:tblPr>
                <a:noFill/>
                <a:tableStyleId>{97D0B5E6-A587-45E4-B7BF-6EFE291BA6E6}</a:tableStyleId>
              </a:tblPr>
              <a:tblGrid>
                <a:gridCol w="1009669">
                  <a:extLst>
                    <a:ext uri="{9D8B030D-6E8A-4147-A177-3AD203B41FA5}">
                      <a16:colId xmlns:a16="http://schemas.microsoft.com/office/drawing/2014/main" val="20000"/>
                    </a:ext>
                  </a:extLst>
                </a:gridCol>
                <a:gridCol w="1009669">
                  <a:extLst>
                    <a:ext uri="{9D8B030D-6E8A-4147-A177-3AD203B41FA5}">
                      <a16:colId xmlns:a16="http://schemas.microsoft.com/office/drawing/2014/main" val="20001"/>
                    </a:ext>
                  </a:extLst>
                </a:gridCol>
                <a:gridCol w="1009669">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700" b="1" dirty="0">
                        <a:solidFill>
                          <a:schemeClr val="tx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700" b="1">
                          <a:solidFill>
                            <a:schemeClr val="tx1"/>
                          </a:solidFill>
                          <a:latin typeface="Montserrat"/>
                          <a:ea typeface="Montserrat"/>
                          <a:cs typeface="Montserrat"/>
                          <a:sym typeface="Montserrat"/>
                        </a:rPr>
                        <a:t>Train</a:t>
                      </a:r>
                      <a:endParaRPr sz="700" b="1">
                        <a:solidFill>
                          <a:schemeClr val="tx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700" b="1">
                          <a:solidFill>
                            <a:schemeClr val="tx1"/>
                          </a:solidFill>
                          <a:latin typeface="Montserrat"/>
                          <a:ea typeface="Montserrat"/>
                          <a:cs typeface="Montserrat"/>
                          <a:sym typeface="Montserrat"/>
                        </a:rPr>
                        <a:t>Test</a:t>
                      </a:r>
                      <a:endParaRPr sz="700" b="1">
                        <a:solidFill>
                          <a:schemeClr val="tx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sz="700" b="1" dirty="0">
                          <a:solidFill>
                            <a:schemeClr val="tx1"/>
                          </a:solidFill>
                          <a:latin typeface="Montserrat"/>
                          <a:ea typeface="Montserrat"/>
                          <a:cs typeface="Montserrat"/>
                          <a:sym typeface="Montserrat"/>
                        </a:rPr>
                        <a:t>Loss</a:t>
                      </a:r>
                      <a:endParaRPr sz="700" b="1" dirty="0">
                        <a:solidFill>
                          <a:schemeClr val="tx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700" b="1">
                          <a:solidFill>
                            <a:schemeClr val="tx1"/>
                          </a:solidFill>
                          <a:latin typeface="Montserrat"/>
                          <a:ea typeface="Montserrat"/>
                          <a:cs typeface="Montserrat"/>
                          <a:sym typeface="Montserrat"/>
                        </a:rPr>
                        <a:t>0.0152</a:t>
                      </a:r>
                      <a:endParaRPr sz="700" b="1">
                        <a:solidFill>
                          <a:schemeClr val="tx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700" b="1">
                          <a:solidFill>
                            <a:schemeClr val="tx1"/>
                          </a:solidFill>
                          <a:latin typeface="Montserrat"/>
                          <a:ea typeface="Montserrat"/>
                          <a:cs typeface="Montserrat"/>
                          <a:sym typeface="Montserrat"/>
                        </a:rPr>
                        <a:t>0.1852</a:t>
                      </a:r>
                      <a:endParaRPr sz="700" b="1">
                        <a:solidFill>
                          <a:schemeClr val="tx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 sz="700" b="1">
                          <a:solidFill>
                            <a:schemeClr val="tx1"/>
                          </a:solidFill>
                          <a:latin typeface="Montserrat"/>
                          <a:ea typeface="Montserrat"/>
                          <a:cs typeface="Montserrat"/>
                          <a:sym typeface="Montserrat"/>
                        </a:rPr>
                        <a:t>MSE</a:t>
                      </a:r>
                      <a:endParaRPr sz="700" b="1">
                        <a:solidFill>
                          <a:schemeClr val="tx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700" b="1">
                          <a:solidFill>
                            <a:schemeClr val="tx1"/>
                          </a:solidFill>
                          <a:latin typeface="Montserrat"/>
                          <a:ea typeface="Montserrat"/>
                          <a:cs typeface="Montserrat"/>
                          <a:sym typeface="Montserrat"/>
                        </a:rPr>
                        <a:t>0.0004</a:t>
                      </a:r>
                      <a:endParaRPr sz="700" b="1">
                        <a:solidFill>
                          <a:schemeClr val="tx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700" b="1">
                          <a:solidFill>
                            <a:schemeClr val="tx1"/>
                          </a:solidFill>
                          <a:latin typeface="Montserrat"/>
                          <a:ea typeface="Montserrat"/>
                          <a:cs typeface="Montserrat"/>
                          <a:sym typeface="Montserrat"/>
                        </a:rPr>
                        <a:t>0.0428</a:t>
                      </a:r>
                      <a:endParaRPr sz="700" b="1">
                        <a:solidFill>
                          <a:schemeClr val="tx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 sz="700" b="1" dirty="0">
                          <a:solidFill>
                            <a:schemeClr val="tx1"/>
                          </a:solidFill>
                          <a:latin typeface="Montserrat"/>
                          <a:ea typeface="Montserrat"/>
                          <a:cs typeface="Montserrat"/>
                          <a:sym typeface="Montserrat"/>
                        </a:rPr>
                        <a:t>Mae</a:t>
                      </a:r>
                      <a:endParaRPr sz="700" b="1" dirty="0">
                        <a:solidFill>
                          <a:schemeClr val="tx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700" b="1" dirty="0">
                          <a:solidFill>
                            <a:schemeClr val="tx1"/>
                          </a:solidFill>
                          <a:latin typeface="Montserrat"/>
                          <a:ea typeface="Montserrat"/>
                          <a:cs typeface="Montserrat"/>
                          <a:sym typeface="Montserrat"/>
                        </a:rPr>
                        <a:t>0.0152</a:t>
                      </a:r>
                      <a:endParaRPr sz="700" b="1" dirty="0">
                        <a:solidFill>
                          <a:schemeClr val="tx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700" b="1" dirty="0">
                          <a:solidFill>
                            <a:schemeClr val="tx1"/>
                          </a:solidFill>
                          <a:latin typeface="Montserrat"/>
                          <a:ea typeface="Montserrat"/>
                          <a:cs typeface="Montserrat"/>
                          <a:sym typeface="Montserrat"/>
                        </a:rPr>
                        <a:t>0.1852</a:t>
                      </a:r>
                      <a:endParaRPr sz="700" b="1" dirty="0">
                        <a:solidFill>
                          <a:schemeClr val="tx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3"/>
                  </a:ext>
                </a:extLst>
              </a:tr>
            </a:tbl>
          </a:graphicData>
        </a:graphic>
      </p:graphicFrame>
      <p:pic>
        <p:nvPicPr>
          <p:cNvPr id="7" name="Picture 6">
            <a:extLst>
              <a:ext uri="{FF2B5EF4-FFF2-40B4-BE49-F238E27FC236}">
                <a16:creationId xmlns:a16="http://schemas.microsoft.com/office/drawing/2014/main" id="{69F56C02-C434-A642-87BD-D783B7477FE5}"/>
              </a:ext>
            </a:extLst>
          </p:cNvPr>
          <p:cNvPicPr>
            <a:picLocks noChangeAspect="1"/>
          </p:cNvPicPr>
          <p:nvPr/>
        </p:nvPicPr>
        <p:blipFill rotWithShape="1">
          <a:blip r:embed="rId4"/>
          <a:srcRect l="2278" t="2769" r="1920" b="-12"/>
          <a:stretch/>
        </p:blipFill>
        <p:spPr>
          <a:xfrm>
            <a:off x="5714999" y="3291221"/>
            <a:ext cx="3158519" cy="1852279"/>
          </a:xfrm>
          <a:prstGeom prst="rect">
            <a:avLst/>
          </a:prstGeom>
        </p:spPr>
      </p:pic>
    </p:spTree>
    <p:extLst>
      <p:ext uri="{BB962C8B-B14F-4D97-AF65-F5344CB8AC3E}">
        <p14:creationId xmlns:p14="http://schemas.microsoft.com/office/powerpoint/2010/main" val="469747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190"/>
        <p:cNvGrpSpPr/>
        <p:nvPr/>
      </p:nvGrpSpPr>
      <p:grpSpPr>
        <a:xfrm>
          <a:off x="0" y="0"/>
          <a:ext cx="0" cy="0"/>
          <a:chOff x="0" y="0"/>
          <a:chExt cx="0" cy="0"/>
        </a:xfrm>
      </p:grpSpPr>
      <p:sp>
        <p:nvSpPr>
          <p:cNvPr id="191" name="Google Shape;191;p22"/>
          <p:cNvSpPr txBox="1">
            <a:spLocks noGrp="1"/>
          </p:cNvSpPr>
          <p:nvPr>
            <p:ph type="title"/>
          </p:nvPr>
        </p:nvSpPr>
        <p:spPr>
          <a:xfrm>
            <a:off x="1297500" y="393750"/>
            <a:ext cx="7038900" cy="523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Standardization</a:t>
            </a:r>
            <a:endParaRPr b="1"/>
          </a:p>
        </p:txBody>
      </p:sp>
      <p:sp>
        <p:nvSpPr>
          <p:cNvPr id="192" name="Google Shape;192;p22"/>
          <p:cNvSpPr txBox="1">
            <a:spLocks noGrp="1"/>
          </p:cNvSpPr>
          <p:nvPr>
            <p:ph type="body" idx="1"/>
          </p:nvPr>
        </p:nvSpPr>
        <p:spPr>
          <a:xfrm>
            <a:off x="1333100" y="1558675"/>
            <a:ext cx="7038900" cy="2911200"/>
          </a:xfrm>
          <a:prstGeom prst="rect">
            <a:avLst/>
          </a:prstGeom>
        </p:spPr>
        <p:txBody>
          <a:bodyPr spcFirstLastPara="1" wrap="square" lIns="91425" tIns="91425" rIns="91425" bIns="91425" anchor="t" anchorCtr="0">
            <a:normAutofit/>
          </a:bodyPr>
          <a:lstStyle/>
          <a:p>
            <a:pPr marL="457200" lvl="0" indent="-323850" algn="l" rtl="0">
              <a:lnSpc>
                <a:spcPct val="150000"/>
              </a:lnSpc>
              <a:spcBef>
                <a:spcPts val="0"/>
              </a:spcBef>
              <a:spcAft>
                <a:spcPts val="0"/>
              </a:spcAft>
              <a:buSzPts val="1500"/>
              <a:buFont typeface="Montserrat"/>
              <a:buChar char="●"/>
            </a:pPr>
            <a:r>
              <a:rPr lang="en" sz="1500" dirty="0">
                <a:latin typeface="Montserrat"/>
                <a:ea typeface="Montserrat"/>
                <a:cs typeface="Montserrat"/>
                <a:sym typeface="Montserrat"/>
              </a:rPr>
              <a:t>Dropping and filling None cells</a:t>
            </a:r>
            <a:endParaRPr sz="1500" dirty="0">
              <a:latin typeface="Montserrat"/>
              <a:ea typeface="Montserrat"/>
              <a:cs typeface="Montserrat"/>
              <a:sym typeface="Montserrat"/>
            </a:endParaRPr>
          </a:p>
          <a:p>
            <a:pPr marL="457200" lvl="0" indent="-323850" algn="l" rtl="0">
              <a:lnSpc>
                <a:spcPct val="150000"/>
              </a:lnSpc>
              <a:spcBef>
                <a:spcPts val="0"/>
              </a:spcBef>
              <a:spcAft>
                <a:spcPts val="0"/>
              </a:spcAft>
              <a:buSzPts val="1500"/>
              <a:buFont typeface="Montserrat"/>
              <a:buChar char="●"/>
            </a:pPr>
            <a:r>
              <a:rPr lang="en" sz="1500" dirty="0">
                <a:latin typeface="Montserrat"/>
                <a:ea typeface="Montserrat"/>
                <a:cs typeface="Montserrat"/>
                <a:sym typeface="Montserrat"/>
              </a:rPr>
              <a:t>Filtering extreme values with medians and ranges</a:t>
            </a:r>
            <a:endParaRPr sz="1500" dirty="0">
              <a:latin typeface="Montserrat"/>
              <a:ea typeface="Montserrat"/>
              <a:cs typeface="Montserrat"/>
              <a:sym typeface="Montserrat"/>
            </a:endParaRPr>
          </a:p>
          <a:p>
            <a:pPr marL="457200" lvl="0" indent="-323850" algn="l" rtl="0">
              <a:lnSpc>
                <a:spcPct val="150000"/>
              </a:lnSpc>
              <a:spcBef>
                <a:spcPts val="0"/>
              </a:spcBef>
              <a:spcAft>
                <a:spcPts val="0"/>
              </a:spcAft>
              <a:buSzPts val="1500"/>
              <a:buFont typeface="Montserrat"/>
              <a:buChar char="●"/>
            </a:pPr>
            <a:r>
              <a:rPr lang="en" sz="1500" dirty="0">
                <a:latin typeface="Montserrat"/>
                <a:ea typeface="Montserrat"/>
                <a:cs typeface="Montserrat"/>
                <a:sym typeface="Montserrat"/>
              </a:rPr>
              <a:t>Z-score</a:t>
            </a:r>
            <a:endParaRPr sz="1500" dirty="0">
              <a:latin typeface="Montserrat"/>
              <a:ea typeface="Montserrat"/>
              <a:cs typeface="Montserrat"/>
              <a:sym typeface="Montserrat"/>
            </a:endParaRPr>
          </a:p>
          <a:p>
            <a:pPr marL="457200" lvl="0" indent="-323850" algn="l" rtl="0">
              <a:lnSpc>
                <a:spcPct val="150000"/>
              </a:lnSpc>
              <a:spcBef>
                <a:spcPts val="0"/>
              </a:spcBef>
              <a:spcAft>
                <a:spcPts val="0"/>
              </a:spcAft>
              <a:buSzPts val="1500"/>
              <a:buFont typeface="Montserrat"/>
              <a:buChar char="●"/>
            </a:pPr>
            <a:r>
              <a:rPr lang="en" sz="1500" dirty="0">
                <a:latin typeface="Montserrat"/>
                <a:ea typeface="Montserrat"/>
                <a:cs typeface="Montserrat"/>
                <a:sym typeface="Montserrat"/>
              </a:rPr>
              <a:t>Ranking</a:t>
            </a:r>
            <a:endParaRPr sz="1500" dirty="0">
              <a:latin typeface="Montserrat"/>
              <a:ea typeface="Montserrat"/>
              <a:cs typeface="Montserrat"/>
              <a:sym typeface="Montserrat"/>
            </a:endParaRPr>
          </a:p>
          <a:p>
            <a:pPr marL="457200" lvl="0" indent="-323850" algn="l" rtl="0">
              <a:lnSpc>
                <a:spcPct val="150000"/>
              </a:lnSpc>
              <a:spcBef>
                <a:spcPts val="0"/>
              </a:spcBef>
              <a:spcAft>
                <a:spcPts val="0"/>
              </a:spcAft>
              <a:buSzPts val="1500"/>
              <a:buFont typeface="Montserrat"/>
              <a:buChar char="●"/>
            </a:pPr>
            <a:r>
              <a:rPr lang="en" sz="1500" dirty="0">
                <a:latin typeface="Montserrat"/>
                <a:ea typeface="Montserrat"/>
                <a:cs typeface="Montserrat"/>
                <a:sym typeface="Montserrat"/>
              </a:rPr>
              <a:t>PCA transformation</a:t>
            </a:r>
            <a:endParaRPr sz="1500" dirty="0">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96"/>
        <p:cNvGrpSpPr/>
        <p:nvPr/>
      </p:nvGrpSpPr>
      <p:grpSpPr>
        <a:xfrm>
          <a:off x="0" y="0"/>
          <a:ext cx="0" cy="0"/>
          <a:chOff x="0" y="0"/>
          <a:chExt cx="0" cy="0"/>
        </a:xfrm>
      </p:grpSpPr>
      <p:sp>
        <p:nvSpPr>
          <p:cNvPr id="197" name="Google Shape;197;p23"/>
          <p:cNvSpPr/>
          <p:nvPr/>
        </p:nvSpPr>
        <p:spPr>
          <a:xfrm>
            <a:off x="3807900" y="246135"/>
            <a:ext cx="5336100" cy="51435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3"/>
          <p:cNvSpPr txBox="1">
            <a:spLocks noGrp="1"/>
          </p:cNvSpPr>
          <p:nvPr>
            <p:ph type="title"/>
          </p:nvPr>
        </p:nvSpPr>
        <p:spPr>
          <a:xfrm>
            <a:off x="1221300" y="393750"/>
            <a:ext cx="7038900" cy="523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Correlations </a:t>
            </a:r>
            <a:endParaRPr b="1"/>
          </a:p>
          <a:p>
            <a:pPr marL="0" lvl="0" indent="0" algn="l" rtl="0">
              <a:spcBef>
                <a:spcPts val="0"/>
              </a:spcBef>
              <a:spcAft>
                <a:spcPts val="0"/>
              </a:spcAft>
              <a:buNone/>
            </a:pPr>
            <a:r>
              <a:rPr lang="en" b="1"/>
              <a:t>after</a:t>
            </a:r>
            <a:endParaRPr b="1"/>
          </a:p>
          <a:p>
            <a:pPr marL="0" lvl="0" indent="0" algn="l" rtl="0">
              <a:spcBef>
                <a:spcPts val="0"/>
              </a:spcBef>
              <a:spcAft>
                <a:spcPts val="0"/>
              </a:spcAft>
              <a:buNone/>
            </a:pPr>
            <a:r>
              <a:rPr lang="en" b="1"/>
              <a:t>standardization</a:t>
            </a:r>
            <a:endParaRPr b="1"/>
          </a:p>
        </p:txBody>
      </p:sp>
      <p:pic>
        <p:nvPicPr>
          <p:cNvPr id="199" name="Google Shape;199;p23"/>
          <p:cNvPicPr preferRelativeResize="0"/>
          <p:nvPr/>
        </p:nvPicPr>
        <p:blipFill>
          <a:blip r:embed="rId3">
            <a:alphaModFix/>
          </a:blip>
          <a:stretch>
            <a:fillRect/>
          </a:stretch>
        </p:blipFill>
        <p:spPr>
          <a:xfrm>
            <a:off x="4435425" y="642100"/>
            <a:ext cx="4264926" cy="37376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Classification with Machine Learning</a:t>
            </a:r>
            <a:endParaRPr b="1"/>
          </a:p>
        </p:txBody>
      </p:sp>
      <p:sp>
        <p:nvSpPr>
          <p:cNvPr id="218" name="Google Shape;218;p2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23850" algn="l" rtl="0">
              <a:lnSpc>
                <a:spcPct val="150000"/>
              </a:lnSpc>
              <a:spcBef>
                <a:spcPts val="0"/>
              </a:spcBef>
              <a:spcAft>
                <a:spcPts val="0"/>
              </a:spcAft>
              <a:buSzPts val="1500"/>
              <a:buChar char="●"/>
            </a:pPr>
            <a:r>
              <a:rPr lang="en" sz="1600" dirty="0">
                <a:latin typeface="Montserrat"/>
                <a:ea typeface="Montserrat"/>
                <a:cs typeface="Montserrat"/>
                <a:sym typeface="Montserrat"/>
              </a:rPr>
              <a:t>AdaBoost—</a:t>
            </a:r>
            <a:r>
              <a:rPr lang="en-US" sz="1600" dirty="0">
                <a:latin typeface="Montserrat"/>
                <a:ea typeface="Montserrat"/>
                <a:cs typeface="Montserrat"/>
                <a:sym typeface="Montserrat"/>
              </a:rPr>
              <a:t>S</a:t>
            </a:r>
            <a:r>
              <a:rPr lang="en-US" altLang="zh-CN" sz="1600" dirty="0">
                <a:latin typeface="Montserrat"/>
              </a:rPr>
              <a:t>tatistical Classification Meta-algorithm </a:t>
            </a:r>
            <a:r>
              <a:rPr lang="en-US" altLang="zh-CN" sz="2000" b="0" i="0" dirty="0">
                <a:solidFill>
                  <a:srgbClr val="202122"/>
                </a:solidFill>
                <a:effectLst/>
                <a:latin typeface="Arial" panose="020B0604020202020204" pitchFamily="34" charset="0"/>
              </a:rPr>
              <a:t>f</a:t>
            </a:r>
            <a:endParaRPr sz="1600" dirty="0">
              <a:latin typeface="Montserrat"/>
              <a:ea typeface="Montserrat"/>
              <a:cs typeface="Montserrat"/>
              <a:sym typeface="Montserrat"/>
            </a:endParaRPr>
          </a:p>
          <a:p>
            <a:pPr marL="457200" lvl="0" indent="-323850" algn="l" rtl="0">
              <a:lnSpc>
                <a:spcPct val="150000"/>
              </a:lnSpc>
              <a:spcBef>
                <a:spcPts val="0"/>
              </a:spcBef>
              <a:spcAft>
                <a:spcPts val="0"/>
              </a:spcAft>
              <a:buSzPts val="1500"/>
              <a:buChar char="●"/>
            </a:pPr>
            <a:r>
              <a:rPr lang="en" sz="1600" dirty="0">
                <a:latin typeface="Montserrat"/>
                <a:ea typeface="Montserrat"/>
                <a:cs typeface="Montserrat"/>
                <a:sym typeface="Montserrat"/>
              </a:rPr>
              <a:t>Decision Tree</a:t>
            </a:r>
            <a:r>
              <a:rPr lang="en" altLang="zh-CN" sz="1600" dirty="0">
                <a:latin typeface="Montserrat"/>
                <a:ea typeface="Montserrat"/>
                <a:cs typeface="Montserrat"/>
                <a:sym typeface="Montserrat"/>
              </a:rPr>
              <a:t> — </a:t>
            </a:r>
            <a:r>
              <a:rPr lang="en" sz="1600" dirty="0">
                <a:latin typeface="Montserrat"/>
                <a:ea typeface="Montserrat"/>
                <a:cs typeface="Montserrat"/>
                <a:sym typeface="Montserrat"/>
              </a:rPr>
              <a:t>Tree-Like Model in </a:t>
            </a:r>
            <a:r>
              <a:rPr lang="en-US" sz="1600" dirty="0">
                <a:latin typeface="Montserrat"/>
                <a:ea typeface="Montserrat"/>
                <a:cs typeface="Montserrat"/>
                <a:sym typeface="Montserrat"/>
              </a:rPr>
              <a:t>Decision Support</a:t>
            </a:r>
            <a:endParaRPr sz="1600" dirty="0">
              <a:latin typeface="Montserrat"/>
              <a:ea typeface="Montserrat"/>
              <a:cs typeface="Montserrat"/>
              <a:sym typeface="Montserrat"/>
            </a:endParaRPr>
          </a:p>
          <a:p>
            <a:pPr marL="457200" lvl="0" indent="-323850" algn="l" rtl="0">
              <a:lnSpc>
                <a:spcPct val="150000"/>
              </a:lnSpc>
              <a:spcBef>
                <a:spcPts val="0"/>
              </a:spcBef>
              <a:spcAft>
                <a:spcPts val="0"/>
              </a:spcAft>
              <a:buSzPts val="1500"/>
              <a:buChar char="●"/>
            </a:pPr>
            <a:r>
              <a:rPr lang="en" sz="1600" dirty="0">
                <a:latin typeface="Montserrat"/>
                <a:ea typeface="Montserrat"/>
                <a:cs typeface="Montserrat"/>
                <a:sym typeface="Montserrat"/>
              </a:rPr>
              <a:t>LightGBM</a:t>
            </a:r>
            <a:r>
              <a:rPr lang="en" altLang="zh-CN" sz="1600" dirty="0">
                <a:latin typeface="Montserrat"/>
                <a:ea typeface="Montserrat"/>
                <a:cs typeface="Montserrat"/>
                <a:sym typeface="Montserrat"/>
              </a:rPr>
              <a:t> —Gradient Boosting </a:t>
            </a:r>
            <a:endParaRPr sz="1600" dirty="0">
              <a:latin typeface="Montserrat"/>
              <a:ea typeface="Montserrat"/>
              <a:cs typeface="Montserrat"/>
              <a:sym typeface="Montserrat"/>
            </a:endParaRPr>
          </a:p>
          <a:p>
            <a:pPr marL="457200" lvl="0" indent="-323850" algn="l" rtl="0">
              <a:lnSpc>
                <a:spcPct val="150000"/>
              </a:lnSpc>
              <a:spcBef>
                <a:spcPts val="0"/>
              </a:spcBef>
              <a:spcAft>
                <a:spcPts val="0"/>
              </a:spcAft>
              <a:buSzPts val="1500"/>
              <a:buChar char="●"/>
            </a:pPr>
            <a:r>
              <a:rPr lang="en" sz="1600" dirty="0">
                <a:latin typeface="Montserrat"/>
                <a:ea typeface="Montserrat"/>
                <a:cs typeface="Montserrat"/>
                <a:sym typeface="Montserrat"/>
              </a:rPr>
              <a:t>Neural Network - MLP</a:t>
            </a:r>
            <a:r>
              <a:rPr lang="en" altLang="zh-CN" sz="1600" dirty="0">
                <a:latin typeface="Montserrat"/>
                <a:ea typeface="Montserrat"/>
                <a:cs typeface="Montserrat"/>
                <a:sym typeface="Montserrat"/>
              </a:rPr>
              <a:t> —Feedforward Artifical Neural Network</a:t>
            </a:r>
            <a:endParaRPr sz="1600" dirty="0">
              <a:latin typeface="Montserrat"/>
              <a:ea typeface="Montserrat"/>
              <a:cs typeface="Montserrat"/>
              <a:sym typeface="Montserrat"/>
            </a:endParaRPr>
          </a:p>
          <a:p>
            <a:pPr marL="457200" lvl="0" indent="-330200" algn="l" rtl="0">
              <a:lnSpc>
                <a:spcPct val="150000"/>
              </a:lnSpc>
              <a:spcBef>
                <a:spcPts val="0"/>
              </a:spcBef>
              <a:spcAft>
                <a:spcPts val="0"/>
              </a:spcAft>
              <a:buSzPts val="1600"/>
              <a:buFont typeface="Montserrat"/>
              <a:buChar char="●"/>
            </a:pPr>
            <a:r>
              <a:rPr lang="en" sz="1600" dirty="0">
                <a:latin typeface="Montserrat"/>
                <a:ea typeface="Montserrat"/>
                <a:cs typeface="Montserrat"/>
                <a:sym typeface="Montserrat"/>
              </a:rPr>
              <a:t>Random Forest</a:t>
            </a:r>
            <a:r>
              <a:rPr lang="en" altLang="zh-CN" sz="1600" dirty="0">
                <a:latin typeface="Montserrat"/>
                <a:ea typeface="Montserrat"/>
                <a:cs typeface="Montserrat"/>
                <a:sym typeface="Montserrat"/>
              </a:rPr>
              <a:t> —Multitude of Decison Tree</a:t>
            </a:r>
            <a:endParaRPr sz="1600" dirty="0">
              <a:latin typeface="Montserrat"/>
              <a:ea typeface="Montserrat"/>
              <a:cs typeface="Montserrat"/>
              <a:sym typeface="Montserrat"/>
            </a:endParaRPr>
          </a:p>
          <a:p>
            <a:pPr marL="457200" lvl="0" indent="-330200" algn="l" rtl="0">
              <a:lnSpc>
                <a:spcPct val="150000"/>
              </a:lnSpc>
              <a:spcBef>
                <a:spcPts val="0"/>
              </a:spcBef>
              <a:spcAft>
                <a:spcPts val="0"/>
              </a:spcAft>
              <a:buSzPts val="1600"/>
              <a:buFont typeface="Montserrat"/>
              <a:buChar char="●"/>
            </a:pPr>
            <a:r>
              <a:rPr lang="en" sz="1600" dirty="0">
                <a:latin typeface="Montserrat"/>
                <a:ea typeface="Montserrat"/>
                <a:cs typeface="Montserrat"/>
                <a:sym typeface="Montserrat"/>
              </a:rPr>
              <a:t>Supported Vector Machine</a:t>
            </a:r>
            <a:r>
              <a:rPr lang="en" altLang="zh-CN" sz="1600" dirty="0">
                <a:latin typeface="Montserrat"/>
                <a:ea typeface="Montserrat"/>
                <a:cs typeface="Montserrat"/>
                <a:sym typeface="Montserrat"/>
              </a:rPr>
              <a:t> —Suprevised Learning Model</a:t>
            </a:r>
            <a:endParaRPr sz="1600" dirty="0">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173D67-18D7-4352-BFF6-199CDB2181C2}"/>
              </a:ext>
            </a:extLst>
          </p:cNvPr>
          <p:cNvSpPr>
            <a:spLocks noGrp="1"/>
          </p:cNvSpPr>
          <p:nvPr>
            <p:ph type="title"/>
          </p:nvPr>
        </p:nvSpPr>
        <p:spPr/>
        <p:txBody>
          <a:bodyPr/>
          <a:lstStyle/>
          <a:p>
            <a:r>
              <a:rPr lang="en-US" altLang="zh-CN" b="1" dirty="0"/>
              <a:t>Investment Strategy</a:t>
            </a:r>
            <a:endParaRPr lang="zh-CN" altLang="en-US" b="1" dirty="0"/>
          </a:p>
        </p:txBody>
      </p:sp>
      <p:sp>
        <p:nvSpPr>
          <p:cNvPr id="6" name="矩形: 圆角 5">
            <a:extLst>
              <a:ext uri="{FF2B5EF4-FFF2-40B4-BE49-F238E27FC236}">
                <a16:creationId xmlns:a16="http://schemas.microsoft.com/office/drawing/2014/main" id="{978CFB52-3154-49BC-B36A-A7AE66DE010D}"/>
              </a:ext>
            </a:extLst>
          </p:cNvPr>
          <p:cNvSpPr/>
          <p:nvPr/>
        </p:nvSpPr>
        <p:spPr>
          <a:xfrm>
            <a:off x="1875493" y="1202342"/>
            <a:ext cx="5357995" cy="700391"/>
          </a:xfrm>
          <a:prstGeom prst="roundRect">
            <a:avLst/>
          </a:prstGeom>
          <a:solidFill>
            <a:schemeClr val="accent5">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Montserrat" panose="00000500000000000000" pitchFamily="2" charset="0"/>
              </a:rPr>
              <a:t>Binary</a:t>
            </a:r>
          </a:p>
          <a:p>
            <a:pPr algn="ctr"/>
            <a:r>
              <a:rPr lang="en-US" altLang="zh-CN" sz="1200" dirty="0">
                <a:solidFill>
                  <a:schemeClr val="tx1"/>
                </a:solidFill>
                <a:latin typeface="Montserrat" panose="00000500000000000000" pitchFamily="2" charset="0"/>
              </a:rPr>
              <a:t>Long and short</a:t>
            </a:r>
            <a:endParaRPr lang="zh-CN" altLang="en-US" sz="1200" dirty="0">
              <a:solidFill>
                <a:schemeClr val="tx1"/>
              </a:solidFill>
              <a:latin typeface="Montserrat" panose="00000500000000000000" pitchFamily="2" charset="0"/>
            </a:endParaRPr>
          </a:p>
        </p:txBody>
      </p:sp>
      <p:sp>
        <p:nvSpPr>
          <p:cNvPr id="7" name="矩形: 圆角 6">
            <a:extLst>
              <a:ext uri="{FF2B5EF4-FFF2-40B4-BE49-F238E27FC236}">
                <a16:creationId xmlns:a16="http://schemas.microsoft.com/office/drawing/2014/main" id="{3E752001-CE07-4CE1-B22D-620480BC785B}"/>
              </a:ext>
            </a:extLst>
          </p:cNvPr>
          <p:cNvSpPr/>
          <p:nvPr/>
        </p:nvSpPr>
        <p:spPr>
          <a:xfrm>
            <a:off x="1893002" y="2681595"/>
            <a:ext cx="5357995" cy="700391"/>
          </a:xfrm>
          <a:prstGeom prst="roundRect">
            <a:avLst/>
          </a:prstGeom>
          <a:solidFill>
            <a:schemeClr val="accent5">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Montserrat" panose="00000500000000000000" pitchFamily="2" charset="0"/>
              </a:rPr>
              <a:t>5-category</a:t>
            </a:r>
          </a:p>
          <a:p>
            <a:pPr algn="ctr"/>
            <a:r>
              <a:rPr lang="en-US" altLang="zh-CN" sz="1200" dirty="0">
                <a:solidFill>
                  <a:schemeClr val="tx1"/>
                </a:solidFill>
                <a:latin typeface="Montserrat" panose="00000500000000000000" pitchFamily="2" charset="0"/>
              </a:rPr>
              <a:t>2 long, 1 hold and 2 short</a:t>
            </a:r>
            <a:endParaRPr lang="zh-CN" altLang="en-US" sz="1200" dirty="0">
              <a:solidFill>
                <a:schemeClr val="tx1"/>
              </a:solidFill>
              <a:latin typeface="Montserrat" panose="00000500000000000000" pitchFamily="2" charset="0"/>
            </a:endParaRPr>
          </a:p>
        </p:txBody>
      </p:sp>
      <p:sp>
        <p:nvSpPr>
          <p:cNvPr id="8" name="箭头: 下 7">
            <a:extLst>
              <a:ext uri="{FF2B5EF4-FFF2-40B4-BE49-F238E27FC236}">
                <a16:creationId xmlns:a16="http://schemas.microsoft.com/office/drawing/2014/main" id="{8CC0B7E9-280F-44EA-A329-2E993304D80B}"/>
              </a:ext>
            </a:extLst>
          </p:cNvPr>
          <p:cNvSpPr/>
          <p:nvPr/>
        </p:nvSpPr>
        <p:spPr>
          <a:xfrm>
            <a:off x="4406629" y="2095665"/>
            <a:ext cx="295721" cy="392997"/>
          </a:xfrm>
          <a:prstGeom prst="downArrow">
            <a:avLst/>
          </a:prstGeom>
          <a:solidFill>
            <a:schemeClr val="accent5">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ontserrat" panose="00000500000000000000" pitchFamily="2" charset="0"/>
            </a:endParaRPr>
          </a:p>
        </p:txBody>
      </p:sp>
      <p:sp>
        <p:nvSpPr>
          <p:cNvPr id="9" name="箭头: 下 8">
            <a:extLst>
              <a:ext uri="{FF2B5EF4-FFF2-40B4-BE49-F238E27FC236}">
                <a16:creationId xmlns:a16="http://schemas.microsoft.com/office/drawing/2014/main" id="{C9388465-ED3B-413A-BBDB-9482AEFAF018}"/>
              </a:ext>
            </a:extLst>
          </p:cNvPr>
          <p:cNvSpPr/>
          <p:nvPr/>
        </p:nvSpPr>
        <p:spPr>
          <a:xfrm>
            <a:off x="4424138" y="3592428"/>
            <a:ext cx="295721" cy="392997"/>
          </a:xfrm>
          <a:prstGeom prst="downArrow">
            <a:avLst/>
          </a:prstGeom>
          <a:solidFill>
            <a:schemeClr val="accent5">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ontserrat" panose="00000500000000000000" pitchFamily="2" charset="0"/>
            </a:endParaRPr>
          </a:p>
        </p:txBody>
      </p:sp>
      <p:sp>
        <p:nvSpPr>
          <p:cNvPr id="10" name="矩形: 圆角 9">
            <a:extLst>
              <a:ext uri="{FF2B5EF4-FFF2-40B4-BE49-F238E27FC236}">
                <a16:creationId xmlns:a16="http://schemas.microsoft.com/office/drawing/2014/main" id="{8A6655FB-B103-4C9D-9173-2D230AF416DB}"/>
              </a:ext>
            </a:extLst>
          </p:cNvPr>
          <p:cNvSpPr/>
          <p:nvPr/>
        </p:nvSpPr>
        <p:spPr>
          <a:xfrm>
            <a:off x="1875491" y="4195867"/>
            <a:ext cx="5357995" cy="700391"/>
          </a:xfrm>
          <a:prstGeom prst="roundRect">
            <a:avLst/>
          </a:prstGeom>
          <a:solidFill>
            <a:schemeClr val="accent5">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Montserrat" panose="00000500000000000000" pitchFamily="2" charset="0"/>
              </a:rPr>
              <a:t>Sub-dynamic 5-category</a:t>
            </a:r>
          </a:p>
          <a:p>
            <a:pPr algn="ctr"/>
            <a:r>
              <a:rPr lang="en-US" altLang="zh-CN" sz="1200" dirty="0">
                <a:solidFill>
                  <a:schemeClr val="tx1"/>
                </a:solidFill>
                <a:latin typeface="Montserrat" panose="00000500000000000000" pitchFamily="2" charset="0"/>
              </a:rPr>
              <a:t>2 long, 1 hold and 2 short – positions vary </a:t>
            </a:r>
            <a:endParaRPr lang="zh-CN" altLang="en-US" sz="1200" dirty="0">
              <a:solidFill>
                <a:schemeClr val="tx1"/>
              </a:solidFill>
              <a:latin typeface="Montserrat" panose="00000500000000000000" pitchFamily="2" charset="0"/>
            </a:endParaRPr>
          </a:p>
        </p:txBody>
      </p:sp>
    </p:spTree>
    <p:extLst>
      <p:ext uri="{BB962C8B-B14F-4D97-AF65-F5344CB8AC3E}">
        <p14:creationId xmlns:p14="http://schemas.microsoft.com/office/powerpoint/2010/main" val="3749768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7"/>
          <p:cNvSpPr txBox="1">
            <a:spLocks noGrp="1"/>
          </p:cNvSpPr>
          <p:nvPr>
            <p:ph type="title"/>
          </p:nvPr>
        </p:nvSpPr>
        <p:spPr>
          <a:xfrm>
            <a:off x="1297500" y="467679"/>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t>Model Scores</a:t>
            </a:r>
            <a:endParaRPr b="1" dirty="0"/>
          </a:p>
        </p:txBody>
      </p:sp>
      <p:sp>
        <p:nvSpPr>
          <p:cNvPr id="5" name="Google Shape;197;p23">
            <a:extLst>
              <a:ext uri="{FF2B5EF4-FFF2-40B4-BE49-F238E27FC236}">
                <a16:creationId xmlns:a16="http://schemas.microsoft.com/office/drawing/2014/main" id="{B73D55CF-E28C-DF46-A21B-5FBCDA4DB941}"/>
              </a:ext>
            </a:extLst>
          </p:cNvPr>
          <p:cNvSpPr/>
          <p:nvPr/>
        </p:nvSpPr>
        <p:spPr>
          <a:xfrm>
            <a:off x="3807900" y="0"/>
            <a:ext cx="5336100" cy="51435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24" name="Google Shape;224;p27"/>
          <p:cNvGraphicFramePr/>
          <p:nvPr/>
        </p:nvGraphicFramePr>
        <p:xfrm>
          <a:off x="4277872" y="217319"/>
          <a:ext cx="4396155" cy="2181062"/>
        </p:xfrm>
        <a:graphic>
          <a:graphicData uri="http://schemas.openxmlformats.org/drawingml/2006/table">
            <a:tbl>
              <a:tblPr>
                <a:noFill/>
                <a:tableStyleId>{97D0B5E6-A587-45E4-B7BF-6EFE291BA6E6}</a:tableStyleId>
              </a:tblPr>
              <a:tblGrid>
                <a:gridCol w="1465385">
                  <a:extLst>
                    <a:ext uri="{9D8B030D-6E8A-4147-A177-3AD203B41FA5}">
                      <a16:colId xmlns:a16="http://schemas.microsoft.com/office/drawing/2014/main" val="20000"/>
                    </a:ext>
                  </a:extLst>
                </a:gridCol>
                <a:gridCol w="1465385">
                  <a:extLst>
                    <a:ext uri="{9D8B030D-6E8A-4147-A177-3AD203B41FA5}">
                      <a16:colId xmlns:a16="http://schemas.microsoft.com/office/drawing/2014/main" val="20001"/>
                    </a:ext>
                  </a:extLst>
                </a:gridCol>
                <a:gridCol w="1465385">
                  <a:extLst>
                    <a:ext uri="{9D8B030D-6E8A-4147-A177-3AD203B41FA5}">
                      <a16:colId xmlns:a16="http://schemas.microsoft.com/office/drawing/2014/main" val="20002"/>
                    </a:ext>
                  </a:extLst>
                </a:gridCol>
              </a:tblGrid>
              <a:tr h="246702">
                <a:tc>
                  <a:txBody>
                    <a:bodyPr/>
                    <a:lstStyle/>
                    <a:p>
                      <a:pPr marL="0" lvl="0" indent="0" algn="l" rtl="0">
                        <a:spcBef>
                          <a:spcPts val="0"/>
                        </a:spcBef>
                        <a:spcAft>
                          <a:spcPts val="0"/>
                        </a:spcAft>
                        <a:buNone/>
                      </a:pPr>
                      <a:endParaRPr sz="800" b="1">
                        <a:solidFill>
                          <a:schemeClr val="tx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800" b="1">
                          <a:solidFill>
                            <a:schemeClr val="tx1"/>
                          </a:solidFill>
                          <a:latin typeface="Montserrat"/>
                          <a:ea typeface="Montserrat"/>
                          <a:cs typeface="Montserrat"/>
                          <a:sym typeface="Montserrat"/>
                        </a:rPr>
                        <a:t>Training Set</a:t>
                      </a:r>
                      <a:endParaRPr sz="800" b="1">
                        <a:solidFill>
                          <a:schemeClr val="tx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800" b="1">
                          <a:solidFill>
                            <a:schemeClr val="tx1"/>
                          </a:solidFill>
                          <a:latin typeface="Montserrat"/>
                          <a:ea typeface="Montserrat"/>
                          <a:cs typeface="Montserrat"/>
                          <a:sym typeface="Montserrat"/>
                        </a:rPr>
                        <a:t>Test Set</a:t>
                      </a:r>
                      <a:endParaRPr sz="800" b="1">
                        <a:solidFill>
                          <a:schemeClr val="tx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0"/>
                  </a:ext>
                </a:extLst>
              </a:tr>
              <a:tr h="246702">
                <a:tc>
                  <a:txBody>
                    <a:bodyPr/>
                    <a:lstStyle/>
                    <a:p>
                      <a:pPr marL="0" lvl="0" indent="0" algn="l" rtl="0">
                        <a:spcBef>
                          <a:spcPts val="0"/>
                        </a:spcBef>
                        <a:spcAft>
                          <a:spcPts val="0"/>
                        </a:spcAft>
                        <a:buNone/>
                      </a:pPr>
                      <a:r>
                        <a:rPr lang="en" sz="800" b="1">
                          <a:solidFill>
                            <a:schemeClr val="tx1"/>
                          </a:solidFill>
                          <a:latin typeface="Montserrat"/>
                          <a:ea typeface="Montserrat"/>
                          <a:cs typeface="Montserrat"/>
                          <a:sym typeface="Montserrat"/>
                        </a:rPr>
                        <a:t>Adaboost</a:t>
                      </a:r>
                      <a:endParaRPr sz="800" b="1">
                        <a:solidFill>
                          <a:schemeClr val="tx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800" b="1" dirty="0">
                          <a:solidFill>
                            <a:schemeClr val="tx1"/>
                          </a:solidFill>
                          <a:latin typeface="Montserrat"/>
                          <a:ea typeface="Montserrat"/>
                          <a:cs typeface="Montserrat"/>
                          <a:sym typeface="Montserrat"/>
                        </a:rPr>
                        <a:t>0.4342</a:t>
                      </a:r>
                      <a:endParaRPr sz="800" b="1" dirty="0">
                        <a:solidFill>
                          <a:schemeClr val="tx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800" b="1" dirty="0">
                          <a:solidFill>
                            <a:schemeClr val="tx1"/>
                          </a:solidFill>
                          <a:latin typeface="Montserrat"/>
                          <a:ea typeface="Montserrat"/>
                          <a:cs typeface="Montserrat"/>
                          <a:sym typeface="Montserrat"/>
                        </a:rPr>
                        <a:t>0.3598</a:t>
                      </a:r>
                      <a:endParaRPr sz="800" b="1" dirty="0">
                        <a:solidFill>
                          <a:schemeClr val="tx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1"/>
                  </a:ext>
                </a:extLst>
              </a:tr>
              <a:tr h="246702">
                <a:tc>
                  <a:txBody>
                    <a:bodyPr/>
                    <a:lstStyle/>
                    <a:p>
                      <a:pPr marL="0" lvl="0" indent="0" algn="l" rtl="0">
                        <a:spcBef>
                          <a:spcPts val="0"/>
                        </a:spcBef>
                        <a:spcAft>
                          <a:spcPts val="0"/>
                        </a:spcAft>
                        <a:buNone/>
                      </a:pPr>
                      <a:r>
                        <a:rPr lang="en" sz="800" b="1">
                          <a:solidFill>
                            <a:schemeClr val="tx1"/>
                          </a:solidFill>
                          <a:latin typeface="Montserrat"/>
                          <a:ea typeface="Montserrat"/>
                          <a:cs typeface="Montserrat"/>
                          <a:sym typeface="Montserrat"/>
                        </a:rPr>
                        <a:t>Decision Tree</a:t>
                      </a:r>
                      <a:endParaRPr sz="800" b="1">
                        <a:solidFill>
                          <a:schemeClr val="tx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800" b="1">
                          <a:solidFill>
                            <a:schemeClr val="tx1"/>
                          </a:solidFill>
                          <a:latin typeface="Montserrat"/>
                          <a:ea typeface="Montserrat"/>
                          <a:cs typeface="Montserrat"/>
                          <a:sym typeface="Montserrat"/>
                        </a:rPr>
                        <a:t>0.4928</a:t>
                      </a:r>
                      <a:endParaRPr sz="800" b="1">
                        <a:solidFill>
                          <a:schemeClr val="tx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800" b="1" dirty="0">
                          <a:solidFill>
                            <a:schemeClr val="tx1"/>
                          </a:solidFill>
                          <a:latin typeface="Montserrat"/>
                          <a:ea typeface="Montserrat"/>
                          <a:cs typeface="Montserrat"/>
                          <a:sym typeface="Montserrat"/>
                        </a:rPr>
                        <a:t>0.4405</a:t>
                      </a:r>
                      <a:endParaRPr sz="800" b="1" dirty="0">
                        <a:solidFill>
                          <a:schemeClr val="tx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2"/>
                  </a:ext>
                </a:extLst>
              </a:tr>
              <a:tr h="246702">
                <a:tc>
                  <a:txBody>
                    <a:bodyPr/>
                    <a:lstStyle/>
                    <a:p>
                      <a:pPr marL="0" lvl="0" indent="0" algn="l" rtl="0">
                        <a:spcBef>
                          <a:spcPts val="0"/>
                        </a:spcBef>
                        <a:spcAft>
                          <a:spcPts val="0"/>
                        </a:spcAft>
                        <a:buNone/>
                      </a:pPr>
                      <a:r>
                        <a:rPr lang="en" sz="800" b="1">
                          <a:solidFill>
                            <a:schemeClr val="tx1"/>
                          </a:solidFill>
                          <a:latin typeface="Montserrat"/>
                          <a:ea typeface="Montserrat"/>
                          <a:cs typeface="Montserrat"/>
                          <a:sym typeface="Montserrat"/>
                        </a:rPr>
                        <a:t>LightGBM</a:t>
                      </a:r>
                      <a:endParaRPr sz="800" b="1">
                        <a:solidFill>
                          <a:schemeClr val="tx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800" b="1" dirty="0">
                          <a:solidFill>
                            <a:schemeClr val="tx1"/>
                          </a:solidFill>
                          <a:latin typeface="Montserrat"/>
                          <a:ea typeface="Montserrat"/>
                          <a:cs typeface="Montserrat"/>
                          <a:sym typeface="Montserrat"/>
                        </a:rPr>
                        <a:t>0.9981</a:t>
                      </a:r>
                      <a:endParaRPr sz="800" b="1" dirty="0">
                        <a:solidFill>
                          <a:schemeClr val="tx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800" b="1">
                          <a:solidFill>
                            <a:schemeClr val="tx1"/>
                          </a:solidFill>
                          <a:latin typeface="Montserrat"/>
                          <a:ea typeface="Montserrat"/>
                          <a:cs typeface="Montserrat"/>
                          <a:sym typeface="Montserrat"/>
                        </a:rPr>
                        <a:t>0.3392</a:t>
                      </a:r>
                      <a:endParaRPr sz="800" b="1">
                        <a:solidFill>
                          <a:schemeClr val="tx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3"/>
                  </a:ext>
                </a:extLst>
              </a:tr>
              <a:tr h="352442">
                <a:tc>
                  <a:txBody>
                    <a:bodyPr/>
                    <a:lstStyle/>
                    <a:p>
                      <a:pPr marL="0" lvl="0" indent="0" algn="l" rtl="0">
                        <a:spcBef>
                          <a:spcPts val="0"/>
                        </a:spcBef>
                        <a:spcAft>
                          <a:spcPts val="0"/>
                        </a:spcAft>
                        <a:buNone/>
                      </a:pPr>
                      <a:r>
                        <a:rPr lang="en" sz="800" b="1">
                          <a:solidFill>
                            <a:schemeClr val="tx1"/>
                          </a:solidFill>
                          <a:latin typeface="Montserrat"/>
                          <a:ea typeface="Montserrat"/>
                          <a:cs typeface="Montserrat"/>
                          <a:sym typeface="Montserrat"/>
                        </a:rPr>
                        <a:t>Neural Network - MLP</a:t>
                      </a:r>
                      <a:endParaRPr sz="800" b="1">
                        <a:solidFill>
                          <a:schemeClr val="tx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800" b="1" dirty="0">
                          <a:solidFill>
                            <a:schemeClr val="tx1"/>
                          </a:solidFill>
                          <a:latin typeface="Montserrat"/>
                          <a:ea typeface="Montserrat"/>
                          <a:cs typeface="Montserrat"/>
                          <a:sym typeface="Montserrat"/>
                        </a:rPr>
                        <a:t>0.4783</a:t>
                      </a:r>
                      <a:endParaRPr sz="800" b="1" dirty="0">
                        <a:solidFill>
                          <a:schemeClr val="tx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800" b="1">
                          <a:solidFill>
                            <a:schemeClr val="tx1"/>
                          </a:solidFill>
                          <a:latin typeface="Montserrat"/>
                          <a:ea typeface="Montserrat"/>
                          <a:cs typeface="Montserrat"/>
                          <a:sym typeface="Montserrat"/>
                        </a:rPr>
                        <a:t>0.4332</a:t>
                      </a:r>
                      <a:endParaRPr sz="800" b="1">
                        <a:solidFill>
                          <a:schemeClr val="tx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4"/>
                  </a:ext>
                </a:extLst>
              </a:tr>
              <a:tr h="246702">
                <a:tc>
                  <a:txBody>
                    <a:bodyPr/>
                    <a:lstStyle/>
                    <a:p>
                      <a:pPr marL="0" lvl="0" indent="0" algn="l" rtl="0">
                        <a:spcBef>
                          <a:spcPts val="0"/>
                        </a:spcBef>
                        <a:spcAft>
                          <a:spcPts val="0"/>
                        </a:spcAft>
                        <a:buNone/>
                      </a:pPr>
                      <a:r>
                        <a:rPr lang="en" sz="800" b="1">
                          <a:solidFill>
                            <a:schemeClr val="tx1"/>
                          </a:solidFill>
                          <a:latin typeface="Montserrat"/>
                          <a:ea typeface="Montserrat"/>
                          <a:cs typeface="Montserrat"/>
                          <a:sym typeface="Montserrat"/>
                        </a:rPr>
                        <a:t>SVM</a:t>
                      </a:r>
                      <a:endParaRPr sz="800" b="1">
                        <a:solidFill>
                          <a:schemeClr val="tx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800" b="1">
                          <a:solidFill>
                            <a:schemeClr val="tx1"/>
                          </a:solidFill>
                          <a:latin typeface="Montserrat"/>
                          <a:ea typeface="Montserrat"/>
                          <a:cs typeface="Montserrat"/>
                          <a:sym typeface="Montserrat"/>
                        </a:rPr>
                        <a:t>0.4751</a:t>
                      </a:r>
                      <a:endParaRPr sz="800" b="1">
                        <a:solidFill>
                          <a:schemeClr val="tx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800" b="1">
                          <a:solidFill>
                            <a:schemeClr val="tx1"/>
                          </a:solidFill>
                          <a:latin typeface="Montserrat"/>
                          <a:ea typeface="Montserrat"/>
                          <a:cs typeface="Montserrat"/>
                          <a:sym typeface="Montserrat"/>
                        </a:rPr>
                        <a:t>0.4332</a:t>
                      </a:r>
                      <a:endParaRPr sz="800" b="1">
                        <a:solidFill>
                          <a:schemeClr val="tx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5"/>
                  </a:ext>
                </a:extLst>
              </a:tr>
              <a:tr h="246702">
                <a:tc>
                  <a:txBody>
                    <a:bodyPr/>
                    <a:lstStyle/>
                    <a:p>
                      <a:pPr marL="0" lvl="0" indent="0" algn="l" rtl="0">
                        <a:spcBef>
                          <a:spcPts val="0"/>
                        </a:spcBef>
                        <a:spcAft>
                          <a:spcPts val="0"/>
                        </a:spcAft>
                        <a:buNone/>
                      </a:pPr>
                      <a:r>
                        <a:rPr lang="en" sz="800" b="1">
                          <a:solidFill>
                            <a:schemeClr val="tx1"/>
                          </a:solidFill>
                          <a:latin typeface="Montserrat"/>
                          <a:ea typeface="Montserrat"/>
                          <a:cs typeface="Montserrat"/>
                          <a:sym typeface="Montserrat"/>
                        </a:rPr>
                        <a:t>Random Forest</a:t>
                      </a:r>
                      <a:endParaRPr sz="800" b="1">
                        <a:solidFill>
                          <a:schemeClr val="tx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800" b="1">
                          <a:solidFill>
                            <a:schemeClr val="tx1"/>
                          </a:solidFill>
                          <a:latin typeface="Montserrat"/>
                          <a:ea typeface="Montserrat"/>
                          <a:cs typeface="Montserrat"/>
                          <a:sym typeface="Montserrat"/>
                        </a:rPr>
                        <a:t>1.0000</a:t>
                      </a:r>
                      <a:endParaRPr sz="800" b="1">
                        <a:solidFill>
                          <a:schemeClr val="tx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800" b="1" dirty="0">
                          <a:solidFill>
                            <a:schemeClr val="tx1"/>
                          </a:solidFill>
                          <a:latin typeface="Montserrat"/>
                          <a:ea typeface="Montserrat"/>
                          <a:cs typeface="Montserrat"/>
                          <a:sym typeface="Montserrat"/>
                        </a:rPr>
                        <a:t>0.3789</a:t>
                      </a:r>
                      <a:endParaRPr sz="800" b="1" dirty="0">
                        <a:solidFill>
                          <a:schemeClr val="tx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6"/>
                  </a:ext>
                </a:extLst>
              </a:tr>
            </a:tbl>
          </a:graphicData>
        </a:graphic>
      </p:graphicFrame>
      <p:sp>
        <p:nvSpPr>
          <p:cNvPr id="8" name="Google Shape;230;p28">
            <a:extLst>
              <a:ext uri="{FF2B5EF4-FFF2-40B4-BE49-F238E27FC236}">
                <a16:creationId xmlns:a16="http://schemas.microsoft.com/office/drawing/2014/main" id="{C8768954-2E78-1946-846E-F8062E900D07}"/>
              </a:ext>
            </a:extLst>
          </p:cNvPr>
          <p:cNvSpPr txBox="1">
            <a:spLocks noGrp="1"/>
          </p:cNvSpPr>
          <p:nvPr>
            <p:ph type="body" idx="1"/>
          </p:nvPr>
        </p:nvSpPr>
        <p:spPr>
          <a:xfrm>
            <a:off x="298414" y="1701600"/>
            <a:ext cx="3274500" cy="1999671"/>
          </a:xfrm>
          <a:prstGeom prst="rect">
            <a:avLst/>
          </a:prstGeom>
        </p:spPr>
        <p:txBody>
          <a:bodyPr spcFirstLastPara="1" wrap="square" lIns="91425" tIns="91425" rIns="91425" bIns="91425" anchor="t" anchorCtr="0">
            <a:normAutofit lnSpcReduction="10000"/>
          </a:bodyPr>
          <a:lstStyle/>
          <a:p>
            <a:pPr marL="457200" lvl="0" indent="-330200" algn="l" rtl="0">
              <a:lnSpc>
                <a:spcPct val="150000"/>
              </a:lnSpc>
              <a:spcBef>
                <a:spcPts val="0"/>
              </a:spcBef>
              <a:spcAft>
                <a:spcPts val="0"/>
              </a:spcAft>
              <a:buSzPts val="1600"/>
              <a:buFont typeface="Montserrat"/>
              <a:buChar char="●"/>
            </a:pPr>
            <a:r>
              <a:rPr lang="en" sz="1600" dirty="0">
                <a:latin typeface="Montserrat"/>
                <a:ea typeface="Montserrat"/>
                <a:cs typeface="Montserrat"/>
                <a:sym typeface="Montserrat"/>
              </a:rPr>
              <a:t>Initial cash held: 10000</a:t>
            </a:r>
            <a:endParaRPr sz="1600" dirty="0">
              <a:latin typeface="Montserrat"/>
              <a:ea typeface="Montserrat"/>
              <a:cs typeface="Montserrat"/>
              <a:sym typeface="Montserrat"/>
            </a:endParaRPr>
          </a:p>
          <a:p>
            <a:pPr marL="457200" lvl="0" indent="-330200" algn="l" rtl="0">
              <a:lnSpc>
                <a:spcPct val="150000"/>
              </a:lnSpc>
              <a:spcBef>
                <a:spcPts val="0"/>
              </a:spcBef>
              <a:spcAft>
                <a:spcPts val="0"/>
              </a:spcAft>
              <a:buSzPts val="1600"/>
              <a:buFont typeface="Montserrat"/>
              <a:buChar char="●"/>
            </a:pPr>
            <a:r>
              <a:rPr lang="en" sz="1600" dirty="0">
                <a:latin typeface="Montserrat"/>
                <a:ea typeface="Montserrat"/>
                <a:cs typeface="Montserrat"/>
                <a:sym typeface="Montserrat"/>
              </a:rPr>
              <a:t>Initial stock value held: 0   </a:t>
            </a:r>
            <a:endParaRPr sz="1600" dirty="0">
              <a:latin typeface="Montserrat"/>
              <a:ea typeface="Montserrat"/>
              <a:cs typeface="Montserrat"/>
              <a:sym typeface="Montserrat"/>
            </a:endParaRPr>
          </a:p>
          <a:p>
            <a:pPr marL="457200" lvl="0" indent="-330200" algn="l" rtl="0">
              <a:lnSpc>
                <a:spcPct val="150000"/>
              </a:lnSpc>
              <a:spcBef>
                <a:spcPts val="0"/>
              </a:spcBef>
              <a:spcAft>
                <a:spcPts val="0"/>
              </a:spcAft>
              <a:buSzPts val="1600"/>
              <a:buFont typeface="Montserrat"/>
              <a:buChar char="●"/>
            </a:pPr>
            <a:r>
              <a:rPr lang="en" sz="1600" dirty="0">
                <a:latin typeface="Montserrat"/>
                <a:ea typeface="Montserrat"/>
                <a:cs typeface="Montserrat"/>
                <a:sym typeface="Montserrat"/>
              </a:rPr>
              <a:t>Initial stock price: 25     </a:t>
            </a:r>
            <a:endParaRPr sz="1600" dirty="0">
              <a:latin typeface="Montserrat"/>
              <a:ea typeface="Montserrat"/>
              <a:cs typeface="Montserrat"/>
              <a:sym typeface="Montserrat"/>
            </a:endParaRPr>
          </a:p>
          <a:p>
            <a:pPr marL="457200" lvl="0" indent="-330200" algn="l" rtl="0">
              <a:lnSpc>
                <a:spcPct val="150000"/>
              </a:lnSpc>
              <a:spcBef>
                <a:spcPts val="0"/>
              </a:spcBef>
              <a:spcAft>
                <a:spcPts val="0"/>
              </a:spcAft>
              <a:buSzPts val="1600"/>
              <a:buFont typeface="Montserrat"/>
              <a:buChar char="●"/>
            </a:pPr>
            <a:r>
              <a:rPr lang="en" sz="1600" dirty="0">
                <a:latin typeface="Montserrat"/>
                <a:ea typeface="Montserrat"/>
                <a:cs typeface="Montserrat"/>
                <a:sym typeface="Montserrat"/>
              </a:rPr>
              <a:t>Number of shares traded each time: 100</a:t>
            </a:r>
            <a:endParaRPr sz="1600" dirty="0">
              <a:latin typeface="Montserrat"/>
              <a:ea typeface="Montserrat"/>
              <a:cs typeface="Montserrat"/>
              <a:sym typeface="Montserrat"/>
            </a:endParaRPr>
          </a:p>
          <a:p>
            <a:pPr marL="0" lvl="0" indent="0" algn="l" rtl="0">
              <a:lnSpc>
                <a:spcPct val="150000"/>
              </a:lnSpc>
              <a:spcBef>
                <a:spcPts val="1200"/>
              </a:spcBef>
              <a:spcAft>
                <a:spcPts val="0"/>
              </a:spcAft>
              <a:buNone/>
            </a:pPr>
            <a:endParaRPr sz="1500" dirty="0">
              <a:latin typeface="Montserrat"/>
              <a:ea typeface="Montserrat"/>
              <a:cs typeface="Montserrat"/>
              <a:sym typeface="Montserrat"/>
            </a:endParaRPr>
          </a:p>
          <a:p>
            <a:pPr marL="0" lvl="0" indent="0" algn="l" rtl="0">
              <a:lnSpc>
                <a:spcPct val="150000"/>
              </a:lnSpc>
              <a:spcBef>
                <a:spcPts val="1200"/>
              </a:spcBef>
              <a:spcAft>
                <a:spcPts val="0"/>
              </a:spcAft>
              <a:buNone/>
            </a:pPr>
            <a:endParaRPr sz="1500" dirty="0">
              <a:latin typeface="Montserrat"/>
              <a:ea typeface="Montserrat"/>
              <a:cs typeface="Montserrat"/>
              <a:sym typeface="Montserrat"/>
            </a:endParaRPr>
          </a:p>
          <a:p>
            <a:pPr marL="0" lvl="0" indent="0" algn="l" rtl="0">
              <a:lnSpc>
                <a:spcPct val="150000"/>
              </a:lnSpc>
              <a:spcBef>
                <a:spcPts val="1200"/>
              </a:spcBef>
              <a:spcAft>
                <a:spcPts val="1200"/>
              </a:spcAft>
              <a:buNone/>
            </a:pPr>
            <a:endParaRPr sz="1500" dirty="0">
              <a:latin typeface="Montserrat"/>
              <a:ea typeface="Montserrat"/>
              <a:cs typeface="Montserrat"/>
              <a:sym typeface="Montserrat"/>
            </a:endParaRPr>
          </a:p>
        </p:txBody>
      </p:sp>
      <p:graphicFrame>
        <p:nvGraphicFramePr>
          <p:cNvPr id="6" name="图表 5">
            <a:extLst>
              <a:ext uri="{FF2B5EF4-FFF2-40B4-BE49-F238E27FC236}">
                <a16:creationId xmlns:a16="http://schemas.microsoft.com/office/drawing/2014/main" id="{D7C5F702-D36B-46FA-A745-8812B7017C54}"/>
              </a:ext>
            </a:extLst>
          </p:cNvPr>
          <p:cNvGraphicFramePr>
            <a:graphicFrameLocks/>
          </p:cNvGraphicFramePr>
          <p:nvPr/>
        </p:nvGraphicFramePr>
        <p:xfrm>
          <a:off x="4029363" y="2437513"/>
          <a:ext cx="5009578" cy="2628652"/>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Model Scores</a:t>
            </a:r>
            <a:endParaRPr b="1"/>
          </a:p>
        </p:txBody>
      </p:sp>
      <p:sp>
        <p:nvSpPr>
          <p:cNvPr id="5" name="Google Shape;197;p23">
            <a:extLst>
              <a:ext uri="{FF2B5EF4-FFF2-40B4-BE49-F238E27FC236}">
                <a16:creationId xmlns:a16="http://schemas.microsoft.com/office/drawing/2014/main" id="{B73D55CF-E28C-DF46-A21B-5FBCDA4DB941}"/>
              </a:ext>
            </a:extLst>
          </p:cNvPr>
          <p:cNvSpPr/>
          <p:nvPr/>
        </p:nvSpPr>
        <p:spPr>
          <a:xfrm>
            <a:off x="0" y="1493834"/>
            <a:ext cx="9135985" cy="3649666"/>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6" name="Google Shape;235;p29">
            <a:extLst>
              <a:ext uri="{FF2B5EF4-FFF2-40B4-BE49-F238E27FC236}">
                <a16:creationId xmlns:a16="http://schemas.microsoft.com/office/drawing/2014/main" id="{D56AD0BA-B213-2B48-AE1C-E3D7D7327FFE}"/>
              </a:ext>
            </a:extLst>
          </p:cNvPr>
          <p:cNvGraphicFramePr/>
          <p:nvPr>
            <p:extLst>
              <p:ext uri="{D42A27DB-BD31-4B8C-83A1-F6EECF244321}">
                <p14:modId xmlns:p14="http://schemas.microsoft.com/office/powerpoint/2010/main" val="773594602"/>
              </p:ext>
            </p:extLst>
          </p:nvPr>
        </p:nvGraphicFramePr>
        <p:xfrm>
          <a:off x="485962" y="1802852"/>
          <a:ext cx="3321107" cy="2925810"/>
        </p:xfrm>
        <a:graphic>
          <a:graphicData uri="http://schemas.openxmlformats.org/drawingml/2006/table">
            <a:tbl>
              <a:tblPr>
                <a:noFill/>
                <a:tableStyleId>{97D0B5E6-A587-45E4-B7BF-6EFE291BA6E6}</a:tableStyleId>
              </a:tblPr>
              <a:tblGrid>
                <a:gridCol w="1107036">
                  <a:extLst>
                    <a:ext uri="{9D8B030D-6E8A-4147-A177-3AD203B41FA5}">
                      <a16:colId xmlns:a16="http://schemas.microsoft.com/office/drawing/2014/main" val="20000"/>
                    </a:ext>
                  </a:extLst>
                </a:gridCol>
                <a:gridCol w="1033139">
                  <a:extLst>
                    <a:ext uri="{9D8B030D-6E8A-4147-A177-3AD203B41FA5}">
                      <a16:colId xmlns:a16="http://schemas.microsoft.com/office/drawing/2014/main" val="20001"/>
                    </a:ext>
                  </a:extLst>
                </a:gridCol>
                <a:gridCol w="1180932">
                  <a:extLst>
                    <a:ext uri="{9D8B030D-6E8A-4147-A177-3AD203B41FA5}">
                      <a16:colId xmlns:a16="http://schemas.microsoft.com/office/drawing/2014/main" val="20002"/>
                    </a:ext>
                  </a:extLst>
                </a:gridCol>
              </a:tblGrid>
              <a:tr h="320265">
                <a:tc>
                  <a:txBody>
                    <a:bodyPr/>
                    <a:lstStyle/>
                    <a:p>
                      <a:pPr marL="0" lvl="0" indent="0" algn="l" rtl="0">
                        <a:spcBef>
                          <a:spcPts val="0"/>
                        </a:spcBef>
                        <a:spcAft>
                          <a:spcPts val="0"/>
                        </a:spcAft>
                        <a:buNone/>
                      </a:pPr>
                      <a:endParaRPr sz="700" b="1">
                        <a:solidFill>
                          <a:schemeClr val="tx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700" b="1">
                          <a:solidFill>
                            <a:schemeClr val="tx1"/>
                          </a:solidFill>
                          <a:latin typeface="Montserrat"/>
                          <a:ea typeface="Montserrat"/>
                          <a:cs typeface="Montserrat"/>
                          <a:sym typeface="Montserrat"/>
                        </a:rPr>
                        <a:t>Final asset value</a:t>
                      </a:r>
                      <a:endParaRPr sz="700" b="1">
                        <a:solidFill>
                          <a:schemeClr val="tx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 sz="700" b="1">
                          <a:solidFill>
                            <a:schemeClr val="tx1"/>
                          </a:solidFill>
                          <a:latin typeface="Montserrat"/>
                          <a:ea typeface="Montserrat"/>
                          <a:cs typeface="Montserrat"/>
                          <a:sym typeface="Montserrat"/>
                        </a:rPr>
                        <a:t>Percentage against Benchmark</a:t>
                      </a:r>
                      <a:endParaRPr sz="700" b="1">
                        <a:solidFill>
                          <a:schemeClr val="tx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0"/>
                  </a:ext>
                </a:extLst>
              </a:tr>
              <a:tr h="234034">
                <a:tc>
                  <a:txBody>
                    <a:bodyPr/>
                    <a:lstStyle/>
                    <a:p>
                      <a:pPr marL="0" lvl="0" indent="0" algn="l" rtl="0">
                        <a:spcBef>
                          <a:spcPts val="0"/>
                        </a:spcBef>
                        <a:spcAft>
                          <a:spcPts val="0"/>
                        </a:spcAft>
                        <a:buNone/>
                      </a:pPr>
                      <a:r>
                        <a:rPr lang="en" sz="700" b="1">
                          <a:solidFill>
                            <a:schemeClr val="tx1"/>
                          </a:solidFill>
                          <a:latin typeface="Montserrat"/>
                          <a:ea typeface="Montserrat"/>
                          <a:cs typeface="Montserrat"/>
                          <a:sym typeface="Montserrat"/>
                        </a:rPr>
                        <a:t>AdaBoost</a:t>
                      </a:r>
                      <a:endParaRPr sz="700" b="1">
                        <a:solidFill>
                          <a:schemeClr val="tx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700" b="1">
                          <a:solidFill>
                            <a:schemeClr val="tx1"/>
                          </a:solidFill>
                          <a:latin typeface="Montserrat"/>
                          <a:ea typeface="Montserrat"/>
                          <a:cs typeface="Montserrat"/>
                          <a:sym typeface="Montserrat"/>
                        </a:rPr>
                        <a:t>31458.84</a:t>
                      </a:r>
                      <a:endParaRPr sz="700" b="1">
                        <a:solidFill>
                          <a:schemeClr val="tx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700" b="1">
                          <a:solidFill>
                            <a:schemeClr val="tx1"/>
                          </a:solidFill>
                          <a:latin typeface="Montserrat"/>
                          <a:ea typeface="Montserrat"/>
                          <a:cs typeface="Montserrat"/>
                          <a:sym typeface="Montserrat"/>
                        </a:rPr>
                        <a:t>139.07%</a:t>
                      </a:r>
                      <a:endParaRPr sz="700" b="1">
                        <a:solidFill>
                          <a:schemeClr val="tx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1"/>
                  </a:ext>
                </a:extLst>
              </a:tr>
              <a:tr h="234034">
                <a:tc>
                  <a:txBody>
                    <a:bodyPr/>
                    <a:lstStyle/>
                    <a:p>
                      <a:pPr marL="0" lvl="0" indent="0" algn="l" rtl="0">
                        <a:spcBef>
                          <a:spcPts val="0"/>
                        </a:spcBef>
                        <a:spcAft>
                          <a:spcPts val="0"/>
                        </a:spcAft>
                        <a:buNone/>
                      </a:pPr>
                      <a:r>
                        <a:rPr lang="en" sz="700" b="1">
                          <a:solidFill>
                            <a:schemeClr val="tx1"/>
                          </a:solidFill>
                          <a:latin typeface="Montserrat"/>
                          <a:ea typeface="Montserrat"/>
                          <a:cs typeface="Montserrat"/>
                          <a:sym typeface="Montserrat"/>
                        </a:rPr>
                        <a:t>Decision Tree</a:t>
                      </a:r>
                      <a:endParaRPr sz="700" b="1">
                        <a:solidFill>
                          <a:schemeClr val="tx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700" b="1">
                          <a:solidFill>
                            <a:schemeClr val="tx1"/>
                          </a:solidFill>
                          <a:latin typeface="Montserrat"/>
                          <a:ea typeface="Montserrat"/>
                          <a:cs typeface="Montserrat"/>
                          <a:sym typeface="Montserrat"/>
                        </a:rPr>
                        <a:t>32571.58</a:t>
                      </a:r>
                      <a:endParaRPr sz="700" b="1">
                        <a:solidFill>
                          <a:schemeClr val="tx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700" b="1">
                          <a:solidFill>
                            <a:schemeClr val="tx1"/>
                          </a:solidFill>
                          <a:latin typeface="Montserrat"/>
                          <a:ea typeface="Montserrat"/>
                          <a:cs typeface="Montserrat"/>
                          <a:sym typeface="Montserrat"/>
                        </a:rPr>
                        <a:t>143.99%</a:t>
                      </a:r>
                      <a:endParaRPr sz="700" b="1">
                        <a:solidFill>
                          <a:schemeClr val="tx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2"/>
                  </a:ext>
                </a:extLst>
              </a:tr>
              <a:tr h="234034">
                <a:tc>
                  <a:txBody>
                    <a:bodyPr/>
                    <a:lstStyle/>
                    <a:p>
                      <a:pPr marL="0" lvl="0" indent="0" algn="l" rtl="0">
                        <a:spcBef>
                          <a:spcPts val="0"/>
                        </a:spcBef>
                        <a:spcAft>
                          <a:spcPts val="0"/>
                        </a:spcAft>
                        <a:buNone/>
                      </a:pPr>
                      <a:r>
                        <a:rPr lang="en" sz="700" b="1">
                          <a:solidFill>
                            <a:schemeClr val="tx1"/>
                          </a:solidFill>
                          <a:latin typeface="Montserrat"/>
                          <a:ea typeface="Montserrat"/>
                          <a:cs typeface="Montserrat"/>
                          <a:sym typeface="Montserrat"/>
                        </a:rPr>
                        <a:t>LightGBM</a:t>
                      </a:r>
                      <a:endParaRPr sz="700" b="1">
                        <a:solidFill>
                          <a:schemeClr val="tx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700" b="1">
                          <a:solidFill>
                            <a:schemeClr val="tx1"/>
                          </a:solidFill>
                          <a:latin typeface="Montserrat"/>
                          <a:ea typeface="Montserrat"/>
                          <a:cs typeface="Montserrat"/>
                          <a:sym typeface="Montserrat"/>
                        </a:rPr>
                        <a:t>24406.64</a:t>
                      </a:r>
                      <a:endParaRPr sz="700" b="1">
                        <a:solidFill>
                          <a:schemeClr val="tx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700" b="1" dirty="0">
                          <a:solidFill>
                            <a:schemeClr val="tx1"/>
                          </a:solidFill>
                          <a:latin typeface="Montserrat"/>
                          <a:ea typeface="Montserrat"/>
                          <a:cs typeface="Montserrat"/>
                          <a:sym typeface="Montserrat"/>
                        </a:rPr>
                        <a:t>107.89%</a:t>
                      </a:r>
                      <a:endParaRPr sz="700" b="1" dirty="0">
                        <a:solidFill>
                          <a:schemeClr val="tx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3"/>
                  </a:ext>
                </a:extLst>
              </a:tr>
              <a:tr h="234034">
                <a:tc>
                  <a:txBody>
                    <a:bodyPr/>
                    <a:lstStyle/>
                    <a:p>
                      <a:pPr marL="0" lvl="0" indent="0" algn="l" rtl="0">
                        <a:spcBef>
                          <a:spcPts val="0"/>
                        </a:spcBef>
                        <a:spcAft>
                          <a:spcPts val="0"/>
                        </a:spcAft>
                        <a:buNone/>
                      </a:pPr>
                      <a:r>
                        <a:rPr lang="en" sz="700" b="1">
                          <a:solidFill>
                            <a:schemeClr val="tx1"/>
                          </a:solidFill>
                          <a:latin typeface="Montserrat"/>
                          <a:ea typeface="Montserrat"/>
                          <a:cs typeface="Montserrat"/>
                          <a:sym typeface="Montserrat"/>
                        </a:rPr>
                        <a:t>Neural Network - MLP</a:t>
                      </a:r>
                      <a:endParaRPr sz="700" b="1">
                        <a:solidFill>
                          <a:schemeClr val="tx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700" b="1" dirty="0">
                          <a:solidFill>
                            <a:schemeClr val="tx1"/>
                          </a:solidFill>
                          <a:latin typeface="Montserrat"/>
                          <a:ea typeface="Montserrat"/>
                          <a:cs typeface="Montserrat"/>
                          <a:sym typeface="Montserrat"/>
                        </a:rPr>
                        <a:t>22512.89</a:t>
                      </a:r>
                      <a:endParaRPr sz="700" b="1" dirty="0">
                        <a:solidFill>
                          <a:schemeClr val="tx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700" b="1">
                          <a:solidFill>
                            <a:schemeClr val="tx1"/>
                          </a:solidFill>
                          <a:latin typeface="Montserrat"/>
                          <a:ea typeface="Montserrat"/>
                          <a:cs typeface="Montserrat"/>
                          <a:sym typeface="Montserrat"/>
                        </a:rPr>
                        <a:t>99.52%</a:t>
                      </a:r>
                      <a:endParaRPr sz="700" b="1">
                        <a:solidFill>
                          <a:schemeClr val="tx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4"/>
                  </a:ext>
                </a:extLst>
              </a:tr>
              <a:tr h="234034">
                <a:tc>
                  <a:txBody>
                    <a:bodyPr/>
                    <a:lstStyle/>
                    <a:p>
                      <a:pPr marL="0" lvl="0" indent="0" algn="l" rtl="0">
                        <a:spcBef>
                          <a:spcPts val="0"/>
                        </a:spcBef>
                        <a:spcAft>
                          <a:spcPts val="0"/>
                        </a:spcAft>
                        <a:buNone/>
                      </a:pPr>
                      <a:r>
                        <a:rPr lang="en" sz="700" b="1">
                          <a:solidFill>
                            <a:schemeClr val="tx1"/>
                          </a:solidFill>
                          <a:latin typeface="Montserrat"/>
                          <a:ea typeface="Montserrat"/>
                          <a:cs typeface="Montserrat"/>
                          <a:sym typeface="Montserrat"/>
                        </a:rPr>
                        <a:t>SVM</a:t>
                      </a:r>
                      <a:endParaRPr sz="700" b="1">
                        <a:solidFill>
                          <a:schemeClr val="tx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700" b="1">
                          <a:solidFill>
                            <a:schemeClr val="tx1"/>
                          </a:solidFill>
                          <a:latin typeface="Montserrat"/>
                          <a:ea typeface="Montserrat"/>
                          <a:cs typeface="Montserrat"/>
                          <a:sym typeface="Montserrat"/>
                        </a:rPr>
                        <a:t>22518.34</a:t>
                      </a:r>
                      <a:endParaRPr sz="700" b="1">
                        <a:solidFill>
                          <a:schemeClr val="tx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700" b="1">
                          <a:solidFill>
                            <a:schemeClr val="tx1"/>
                          </a:solidFill>
                          <a:latin typeface="Montserrat"/>
                          <a:ea typeface="Montserrat"/>
                          <a:cs typeface="Montserrat"/>
                          <a:sym typeface="Montserrat"/>
                        </a:rPr>
                        <a:t>99.55%</a:t>
                      </a:r>
                      <a:endParaRPr sz="700" b="1">
                        <a:solidFill>
                          <a:schemeClr val="tx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5"/>
                  </a:ext>
                </a:extLst>
              </a:tr>
              <a:tr h="234034">
                <a:tc>
                  <a:txBody>
                    <a:bodyPr/>
                    <a:lstStyle/>
                    <a:p>
                      <a:pPr marL="0" lvl="0" indent="0" algn="l" rtl="0">
                        <a:spcBef>
                          <a:spcPts val="0"/>
                        </a:spcBef>
                        <a:spcAft>
                          <a:spcPts val="0"/>
                        </a:spcAft>
                        <a:buNone/>
                      </a:pPr>
                      <a:r>
                        <a:rPr lang="en" sz="700" b="1">
                          <a:solidFill>
                            <a:schemeClr val="tx1"/>
                          </a:solidFill>
                          <a:latin typeface="Montserrat"/>
                          <a:ea typeface="Montserrat"/>
                          <a:cs typeface="Montserrat"/>
                          <a:sym typeface="Montserrat"/>
                        </a:rPr>
                        <a:t>Random Forest</a:t>
                      </a:r>
                      <a:endParaRPr sz="700" b="1">
                        <a:solidFill>
                          <a:schemeClr val="tx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700" b="1">
                          <a:solidFill>
                            <a:schemeClr val="tx1"/>
                          </a:solidFill>
                          <a:latin typeface="Montserrat"/>
                          <a:ea typeface="Montserrat"/>
                          <a:cs typeface="Montserrat"/>
                          <a:sym typeface="Montserrat"/>
                        </a:rPr>
                        <a:t>23520.14</a:t>
                      </a:r>
                      <a:endParaRPr sz="700" b="1">
                        <a:solidFill>
                          <a:schemeClr val="tx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700" b="1">
                          <a:solidFill>
                            <a:schemeClr val="tx1"/>
                          </a:solidFill>
                          <a:latin typeface="Montserrat"/>
                          <a:ea typeface="Montserrat"/>
                          <a:cs typeface="Montserrat"/>
                          <a:sym typeface="Montserrat"/>
                        </a:rPr>
                        <a:t>103.97%</a:t>
                      </a:r>
                      <a:endParaRPr sz="700" b="1">
                        <a:solidFill>
                          <a:schemeClr val="tx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6"/>
                  </a:ext>
                </a:extLst>
              </a:tr>
              <a:tr h="234034">
                <a:tc gridSpan="3">
                  <a:txBody>
                    <a:bodyPr/>
                    <a:lstStyle/>
                    <a:p>
                      <a:pPr marL="0" lvl="0" indent="0" algn="ctr" rtl="0">
                        <a:spcBef>
                          <a:spcPts val="0"/>
                        </a:spcBef>
                        <a:spcAft>
                          <a:spcPts val="0"/>
                        </a:spcAft>
                        <a:buNone/>
                      </a:pPr>
                      <a:r>
                        <a:rPr lang="en" sz="700" b="1">
                          <a:solidFill>
                            <a:schemeClr val="tx1"/>
                          </a:solidFill>
                          <a:latin typeface="Montserrat"/>
                          <a:ea typeface="Montserrat"/>
                          <a:cs typeface="Montserrat"/>
                          <a:sym typeface="Montserrat"/>
                        </a:rPr>
                        <a:t>Benchmark</a:t>
                      </a:r>
                      <a:endParaRPr sz="700" b="1">
                        <a:solidFill>
                          <a:schemeClr val="tx1"/>
                        </a:solidFill>
                        <a:latin typeface="Montserrat"/>
                        <a:ea typeface="Montserrat"/>
                        <a:cs typeface="Montserrat"/>
                        <a:sym typeface="Montserrat"/>
                      </a:endParaRPr>
                    </a:p>
                  </a:txBody>
                  <a:tcPr marL="91425" marR="91425" marT="91425" marB="91425"/>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234034">
                <a:tc>
                  <a:txBody>
                    <a:bodyPr/>
                    <a:lstStyle/>
                    <a:p>
                      <a:pPr marL="0" lvl="0" indent="0" algn="l" rtl="0">
                        <a:spcBef>
                          <a:spcPts val="0"/>
                        </a:spcBef>
                        <a:spcAft>
                          <a:spcPts val="0"/>
                        </a:spcAft>
                        <a:buNone/>
                      </a:pPr>
                      <a:r>
                        <a:rPr lang="en" sz="700" b="1">
                          <a:solidFill>
                            <a:schemeClr val="tx1"/>
                          </a:solidFill>
                          <a:latin typeface="Montserrat"/>
                          <a:ea typeface="Montserrat"/>
                          <a:cs typeface="Montserrat"/>
                          <a:sym typeface="Montserrat"/>
                        </a:rPr>
                        <a:t>AAPL Original Position</a:t>
                      </a:r>
                      <a:endParaRPr sz="700" b="1">
                        <a:solidFill>
                          <a:schemeClr val="tx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700" b="1">
                          <a:solidFill>
                            <a:schemeClr val="tx1"/>
                          </a:solidFill>
                          <a:latin typeface="Montserrat"/>
                          <a:ea typeface="Montserrat"/>
                          <a:cs typeface="Montserrat"/>
                          <a:sym typeface="Montserrat"/>
                        </a:rPr>
                        <a:t>22621.09</a:t>
                      </a:r>
                      <a:endParaRPr sz="700" b="1">
                        <a:solidFill>
                          <a:schemeClr val="tx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700" b="1" dirty="0">
                          <a:solidFill>
                            <a:schemeClr val="tx1"/>
                          </a:solidFill>
                          <a:latin typeface="Montserrat"/>
                          <a:ea typeface="Montserrat"/>
                          <a:cs typeface="Montserrat"/>
                          <a:sym typeface="Montserrat"/>
                        </a:rPr>
                        <a:t>100.00%</a:t>
                      </a:r>
                      <a:endParaRPr sz="700" b="1" dirty="0">
                        <a:solidFill>
                          <a:schemeClr val="tx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8"/>
                  </a:ext>
                </a:extLst>
              </a:tr>
            </a:tbl>
          </a:graphicData>
        </a:graphic>
      </p:graphicFrame>
      <p:pic>
        <p:nvPicPr>
          <p:cNvPr id="7" name="Google Shape;242;p30">
            <a:extLst>
              <a:ext uri="{FF2B5EF4-FFF2-40B4-BE49-F238E27FC236}">
                <a16:creationId xmlns:a16="http://schemas.microsoft.com/office/drawing/2014/main" id="{AB2A015B-8C9A-184E-B2EC-CCDE5D58CE54}"/>
              </a:ext>
            </a:extLst>
          </p:cNvPr>
          <p:cNvPicPr preferRelativeResize="0"/>
          <p:nvPr/>
        </p:nvPicPr>
        <p:blipFill>
          <a:blip r:embed="rId3">
            <a:alphaModFix/>
          </a:blip>
          <a:stretch>
            <a:fillRect/>
          </a:stretch>
        </p:blipFill>
        <p:spPr>
          <a:xfrm>
            <a:off x="3963377" y="1694870"/>
            <a:ext cx="4943231" cy="3054880"/>
          </a:xfrm>
          <a:prstGeom prst="rect">
            <a:avLst/>
          </a:prstGeom>
          <a:noFill/>
          <a:ln>
            <a:noFill/>
          </a:ln>
        </p:spPr>
      </p:pic>
    </p:spTree>
    <p:extLst>
      <p:ext uri="{BB962C8B-B14F-4D97-AF65-F5344CB8AC3E}">
        <p14:creationId xmlns:p14="http://schemas.microsoft.com/office/powerpoint/2010/main" val="42917249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228"/>
        <p:cNvGrpSpPr/>
        <p:nvPr/>
      </p:nvGrpSpPr>
      <p:grpSpPr>
        <a:xfrm>
          <a:off x="0" y="0"/>
          <a:ext cx="0" cy="0"/>
          <a:chOff x="0" y="0"/>
          <a:chExt cx="0" cy="0"/>
        </a:xfrm>
      </p:grpSpPr>
      <p:sp>
        <p:nvSpPr>
          <p:cNvPr id="229" name="Google Shape;229;p2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Investment Simulation</a:t>
            </a:r>
            <a:endParaRPr b="1"/>
          </a:p>
        </p:txBody>
      </p:sp>
      <p:sp>
        <p:nvSpPr>
          <p:cNvPr id="230" name="Google Shape;230;p28"/>
          <p:cNvSpPr txBox="1">
            <a:spLocks noGrp="1"/>
          </p:cNvSpPr>
          <p:nvPr>
            <p:ph type="body" idx="1"/>
          </p:nvPr>
        </p:nvSpPr>
        <p:spPr>
          <a:xfrm>
            <a:off x="1297500" y="1605175"/>
            <a:ext cx="7038900" cy="2911200"/>
          </a:xfrm>
          <a:prstGeom prst="rect">
            <a:avLst/>
          </a:prstGeom>
        </p:spPr>
        <p:txBody>
          <a:bodyPr spcFirstLastPara="1" wrap="square" lIns="91425" tIns="91425" rIns="91425" bIns="91425" anchor="t" anchorCtr="0">
            <a:normAutofit/>
          </a:bodyPr>
          <a:lstStyle/>
          <a:p>
            <a:pPr marL="457200" lvl="0" indent="-330200" algn="l" rtl="0">
              <a:lnSpc>
                <a:spcPct val="150000"/>
              </a:lnSpc>
              <a:spcBef>
                <a:spcPts val="0"/>
              </a:spcBef>
              <a:spcAft>
                <a:spcPts val="0"/>
              </a:spcAft>
              <a:buSzPts val="1600"/>
              <a:buFont typeface="Montserrat"/>
              <a:buChar char="●"/>
            </a:pPr>
            <a:r>
              <a:rPr lang="en" sz="1600" dirty="0">
                <a:latin typeface="Montserrat"/>
                <a:ea typeface="Montserrat"/>
                <a:cs typeface="Montserrat"/>
                <a:sym typeface="Montserrat"/>
              </a:rPr>
              <a:t>Initial cash held: 10000</a:t>
            </a:r>
            <a:endParaRPr sz="1600" dirty="0">
              <a:latin typeface="Montserrat"/>
              <a:ea typeface="Montserrat"/>
              <a:cs typeface="Montserrat"/>
              <a:sym typeface="Montserrat"/>
            </a:endParaRPr>
          </a:p>
          <a:p>
            <a:pPr marL="457200" lvl="0" indent="-330200" algn="l" rtl="0">
              <a:lnSpc>
                <a:spcPct val="150000"/>
              </a:lnSpc>
              <a:spcBef>
                <a:spcPts val="0"/>
              </a:spcBef>
              <a:spcAft>
                <a:spcPts val="0"/>
              </a:spcAft>
              <a:buSzPts val="1600"/>
              <a:buFont typeface="Montserrat"/>
              <a:buChar char="●"/>
            </a:pPr>
            <a:r>
              <a:rPr lang="en" sz="1600" dirty="0">
                <a:latin typeface="Montserrat"/>
                <a:ea typeface="Montserrat"/>
                <a:cs typeface="Montserrat"/>
                <a:sym typeface="Montserrat"/>
              </a:rPr>
              <a:t>Initial stock value held: 0   </a:t>
            </a:r>
            <a:endParaRPr sz="1600" dirty="0">
              <a:latin typeface="Montserrat"/>
              <a:ea typeface="Montserrat"/>
              <a:cs typeface="Montserrat"/>
              <a:sym typeface="Montserrat"/>
            </a:endParaRPr>
          </a:p>
          <a:p>
            <a:pPr marL="457200" lvl="0" indent="-330200" algn="l" rtl="0">
              <a:lnSpc>
                <a:spcPct val="150000"/>
              </a:lnSpc>
              <a:spcBef>
                <a:spcPts val="0"/>
              </a:spcBef>
              <a:spcAft>
                <a:spcPts val="0"/>
              </a:spcAft>
              <a:buSzPts val="1600"/>
              <a:buFont typeface="Montserrat"/>
              <a:buChar char="●"/>
            </a:pPr>
            <a:r>
              <a:rPr lang="en" sz="1600" dirty="0">
                <a:latin typeface="Montserrat"/>
                <a:ea typeface="Montserrat"/>
                <a:cs typeface="Montserrat"/>
                <a:sym typeface="Montserrat"/>
              </a:rPr>
              <a:t>Initial stock price: 25     </a:t>
            </a:r>
            <a:endParaRPr sz="1600" dirty="0">
              <a:latin typeface="Montserrat"/>
              <a:ea typeface="Montserrat"/>
              <a:cs typeface="Montserrat"/>
              <a:sym typeface="Montserrat"/>
            </a:endParaRPr>
          </a:p>
          <a:p>
            <a:pPr marL="457200" lvl="0" indent="-330200" algn="l" rtl="0">
              <a:lnSpc>
                <a:spcPct val="150000"/>
              </a:lnSpc>
              <a:spcBef>
                <a:spcPts val="0"/>
              </a:spcBef>
              <a:spcAft>
                <a:spcPts val="0"/>
              </a:spcAft>
              <a:buSzPts val="1600"/>
              <a:buFont typeface="Montserrat"/>
              <a:buChar char="●"/>
            </a:pPr>
            <a:r>
              <a:rPr lang="en" sz="1600" dirty="0">
                <a:latin typeface="Montserrat"/>
                <a:ea typeface="Montserrat"/>
                <a:cs typeface="Montserrat"/>
                <a:sym typeface="Montserrat"/>
              </a:rPr>
              <a:t>Number of shares traded each time: 100</a:t>
            </a:r>
            <a:endParaRPr sz="1600" dirty="0">
              <a:latin typeface="Montserrat"/>
              <a:ea typeface="Montserrat"/>
              <a:cs typeface="Montserrat"/>
              <a:sym typeface="Montserrat"/>
            </a:endParaRPr>
          </a:p>
          <a:p>
            <a:pPr marL="0" lvl="0" indent="0" algn="l" rtl="0">
              <a:lnSpc>
                <a:spcPct val="150000"/>
              </a:lnSpc>
              <a:spcBef>
                <a:spcPts val="1200"/>
              </a:spcBef>
              <a:spcAft>
                <a:spcPts val="0"/>
              </a:spcAft>
              <a:buNone/>
            </a:pPr>
            <a:endParaRPr sz="1500" dirty="0">
              <a:latin typeface="Montserrat"/>
              <a:ea typeface="Montserrat"/>
              <a:cs typeface="Montserrat"/>
              <a:sym typeface="Montserrat"/>
            </a:endParaRPr>
          </a:p>
          <a:p>
            <a:pPr marL="0" lvl="0" indent="0" algn="l" rtl="0">
              <a:lnSpc>
                <a:spcPct val="150000"/>
              </a:lnSpc>
              <a:spcBef>
                <a:spcPts val="1200"/>
              </a:spcBef>
              <a:spcAft>
                <a:spcPts val="0"/>
              </a:spcAft>
              <a:buNone/>
            </a:pPr>
            <a:endParaRPr sz="1500" dirty="0">
              <a:latin typeface="Montserrat"/>
              <a:ea typeface="Montserrat"/>
              <a:cs typeface="Montserrat"/>
              <a:sym typeface="Montserrat"/>
            </a:endParaRPr>
          </a:p>
          <a:p>
            <a:pPr marL="0" lvl="0" indent="0" algn="l" rtl="0">
              <a:lnSpc>
                <a:spcPct val="150000"/>
              </a:lnSpc>
              <a:spcBef>
                <a:spcPts val="1200"/>
              </a:spcBef>
              <a:spcAft>
                <a:spcPts val="1200"/>
              </a:spcAft>
              <a:buNone/>
            </a:pPr>
            <a:endParaRPr sz="1500" dirty="0">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Conclusion - Machine Learning</a:t>
            </a:r>
            <a:endParaRPr b="1"/>
          </a:p>
        </p:txBody>
      </p:sp>
      <p:sp>
        <p:nvSpPr>
          <p:cNvPr id="249" name="Google Shape;249;p3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30200" algn="l" rtl="0">
              <a:lnSpc>
                <a:spcPct val="150000"/>
              </a:lnSpc>
              <a:spcBef>
                <a:spcPts val="0"/>
              </a:spcBef>
              <a:spcAft>
                <a:spcPts val="0"/>
              </a:spcAft>
              <a:buSzPts val="1600"/>
              <a:buFont typeface="Montserrat"/>
              <a:buChar char="●"/>
            </a:pPr>
            <a:r>
              <a:rPr lang="en" sz="1600" dirty="0">
                <a:latin typeface="Montserrat"/>
                <a:ea typeface="Montserrat"/>
                <a:cs typeface="Montserrat"/>
                <a:sym typeface="Montserrat"/>
              </a:rPr>
              <a:t>Machine Learning may provide better returns</a:t>
            </a:r>
            <a:endParaRPr sz="1600" dirty="0">
              <a:latin typeface="Montserrat"/>
              <a:ea typeface="Montserrat"/>
              <a:cs typeface="Montserrat"/>
              <a:sym typeface="Montserrat"/>
            </a:endParaRPr>
          </a:p>
          <a:p>
            <a:pPr marL="457200" lvl="0" indent="-330200" algn="l" rtl="0">
              <a:lnSpc>
                <a:spcPct val="150000"/>
              </a:lnSpc>
              <a:spcBef>
                <a:spcPts val="0"/>
              </a:spcBef>
              <a:spcAft>
                <a:spcPts val="0"/>
              </a:spcAft>
              <a:buSzPts val="1600"/>
              <a:buFont typeface="Montserrat"/>
              <a:buChar char="●"/>
            </a:pPr>
            <a:r>
              <a:rPr lang="en" sz="1600" dirty="0">
                <a:latin typeface="Montserrat"/>
                <a:ea typeface="Montserrat"/>
                <a:cs typeface="Montserrat"/>
                <a:sym typeface="Montserrat"/>
              </a:rPr>
              <a:t>Right timing of decision ensures a long-term profit</a:t>
            </a:r>
            <a:endParaRPr sz="1600" dirty="0">
              <a:latin typeface="Montserrat"/>
              <a:ea typeface="Montserrat"/>
              <a:cs typeface="Montserrat"/>
              <a:sym typeface="Montserrat"/>
            </a:endParaRPr>
          </a:p>
          <a:p>
            <a:pPr marL="457200" lvl="0" indent="-330200" algn="l" rtl="0">
              <a:lnSpc>
                <a:spcPct val="150000"/>
              </a:lnSpc>
              <a:spcBef>
                <a:spcPts val="0"/>
              </a:spcBef>
              <a:spcAft>
                <a:spcPts val="0"/>
              </a:spcAft>
              <a:buSzPts val="1600"/>
              <a:buFont typeface="Montserrat"/>
              <a:buChar char="●"/>
            </a:pPr>
            <a:r>
              <a:rPr lang="en" sz="1600" dirty="0">
                <a:latin typeface="Montserrat"/>
                <a:ea typeface="Montserrat"/>
                <a:cs typeface="Montserrat"/>
                <a:sym typeface="Montserrat"/>
              </a:rPr>
              <a:t>Initial asset are important to portfolio return</a:t>
            </a:r>
            <a:endParaRPr sz="1600" dirty="0">
              <a:latin typeface="Montserrat"/>
              <a:ea typeface="Montserrat"/>
              <a:cs typeface="Montserrat"/>
              <a:sym typeface="Montserrat"/>
            </a:endParaRPr>
          </a:p>
          <a:p>
            <a:pPr marL="457200" lvl="0" indent="-330200" algn="l" rtl="0">
              <a:lnSpc>
                <a:spcPct val="150000"/>
              </a:lnSpc>
              <a:spcBef>
                <a:spcPts val="0"/>
              </a:spcBef>
              <a:spcAft>
                <a:spcPts val="0"/>
              </a:spcAft>
              <a:buSzPts val="1600"/>
              <a:buFont typeface="Montserrat"/>
              <a:buChar char="●"/>
            </a:pPr>
            <a:r>
              <a:rPr lang="en" sz="1600" dirty="0">
                <a:latin typeface="Montserrat"/>
                <a:ea typeface="Montserrat"/>
                <a:cs typeface="Montserrat"/>
                <a:sym typeface="Montserrat"/>
              </a:rPr>
              <a:t>Randomness of some algorithms varies the result greatly</a:t>
            </a:r>
            <a:endParaRPr sz="1600" dirty="0">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Overview</a:t>
            </a:r>
            <a:endParaRPr dirty="0"/>
          </a:p>
        </p:txBody>
      </p:sp>
      <p:grpSp>
        <p:nvGrpSpPr>
          <p:cNvPr id="259" name="Group 258">
            <a:extLst>
              <a:ext uri="{FF2B5EF4-FFF2-40B4-BE49-F238E27FC236}">
                <a16:creationId xmlns:a16="http://schemas.microsoft.com/office/drawing/2014/main" id="{AAAEBAF8-7845-0B47-BEC9-8CDF25056767}"/>
              </a:ext>
            </a:extLst>
          </p:cNvPr>
          <p:cNvGrpSpPr/>
          <p:nvPr/>
        </p:nvGrpSpPr>
        <p:grpSpPr>
          <a:xfrm>
            <a:off x="206898" y="1738108"/>
            <a:ext cx="8392498" cy="2922732"/>
            <a:chOff x="1359123" y="2387199"/>
            <a:chExt cx="9432736" cy="3120051"/>
          </a:xfrm>
        </p:grpSpPr>
        <p:sp>
          <p:nvSpPr>
            <p:cNvPr id="260" name="Rectangle 259">
              <a:extLst>
                <a:ext uri="{FF2B5EF4-FFF2-40B4-BE49-F238E27FC236}">
                  <a16:creationId xmlns:a16="http://schemas.microsoft.com/office/drawing/2014/main" id="{3B7FDC69-E76F-464B-8C43-DBAE8E395E35}"/>
                </a:ext>
              </a:extLst>
            </p:cNvPr>
            <p:cNvSpPr/>
            <p:nvPr/>
          </p:nvSpPr>
          <p:spPr>
            <a:xfrm>
              <a:off x="1362258" y="2396296"/>
              <a:ext cx="1795617" cy="515784"/>
            </a:xfrm>
            <a:prstGeom prst="rect">
              <a:avLst/>
            </a:prstGeom>
            <a:solidFill>
              <a:schemeClr val="tx2">
                <a:lumMod val="50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marL="0" marR="0" lvl="0" indent="0" algn="ctr" defTabSz="948243" eaLnBrk="1" fontAlgn="auto" latinLnBrk="0" hangingPunct="1">
                <a:lnSpc>
                  <a:spcPct val="90000"/>
                </a:lnSpc>
                <a:spcBef>
                  <a:spcPct val="0"/>
                </a:spcBef>
                <a:spcAft>
                  <a:spcPct val="35000"/>
                </a:spcAft>
                <a:buClrTx/>
                <a:buSzTx/>
                <a:buFontTx/>
                <a:buNone/>
                <a:tabLst/>
                <a:defRPr/>
              </a:pPr>
              <a:r>
                <a:rPr lang="en-US" dirty="0">
                  <a:solidFill>
                    <a:srgbClr val="FFFFFF"/>
                  </a:solidFill>
                </a:rPr>
                <a:t>FACTOR PRETEST</a:t>
              </a:r>
              <a:endParaRPr kumimoji="0" lang="en-US" b="0" i="0" u="none" strike="noStrike" kern="0" cap="none" spc="0" normalizeH="0" baseline="0" noProof="0" dirty="0">
                <a:ln>
                  <a:noFill/>
                </a:ln>
                <a:solidFill>
                  <a:srgbClr val="FFFFFF"/>
                </a:solidFill>
                <a:effectLst/>
                <a:uLnTx/>
                <a:uFillTx/>
              </a:endParaRPr>
            </a:p>
          </p:txBody>
        </p:sp>
        <p:sp>
          <p:nvSpPr>
            <p:cNvPr id="261" name="Rectangle 260">
              <a:extLst>
                <a:ext uri="{FF2B5EF4-FFF2-40B4-BE49-F238E27FC236}">
                  <a16:creationId xmlns:a16="http://schemas.microsoft.com/office/drawing/2014/main" id="{CB36C8C0-B582-3E42-8235-D38F7A9F5E97}"/>
                </a:ext>
              </a:extLst>
            </p:cNvPr>
            <p:cNvSpPr/>
            <p:nvPr/>
          </p:nvSpPr>
          <p:spPr>
            <a:xfrm>
              <a:off x="3378542" y="2387199"/>
              <a:ext cx="4144200" cy="261932"/>
            </a:xfrm>
            <a:prstGeom prst="rect">
              <a:avLst/>
            </a:prstGeom>
            <a:solidFill>
              <a:schemeClr val="tx2">
                <a:lumMod val="75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marL="0" marR="0" lvl="0" indent="0" algn="ctr" defTabSz="948243" eaLnBrk="1" fontAlgn="auto" latinLnBrk="0" hangingPunct="1">
                <a:lnSpc>
                  <a:spcPct val="90000"/>
                </a:lnSpc>
                <a:spcBef>
                  <a:spcPct val="0"/>
                </a:spcBef>
                <a:spcAft>
                  <a:spcPct val="35000"/>
                </a:spcAft>
                <a:buClrTx/>
                <a:buSzTx/>
                <a:buFontTx/>
                <a:buNone/>
                <a:tabLst/>
                <a:defRPr/>
              </a:pPr>
              <a:r>
                <a:rPr lang="en-US" dirty="0">
                  <a:solidFill>
                    <a:srgbClr val="FFFFFF"/>
                  </a:solidFill>
                </a:rPr>
                <a:t>LSTM</a:t>
              </a:r>
            </a:p>
          </p:txBody>
        </p:sp>
        <p:sp>
          <p:nvSpPr>
            <p:cNvPr id="262" name="Rectangle 261">
              <a:extLst>
                <a:ext uri="{FF2B5EF4-FFF2-40B4-BE49-F238E27FC236}">
                  <a16:creationId xmlns:a16="http://schemas.microsoft.com/office/drawing/2014/main" id="{F0A3675B-8429-854B-B172-61A56CBCFD34}"/>
                </a:ext>
              </a:extLst>
            </p:cNvPr>
            <p:cNvSpPr/>
            <p:nvPr/>
          </p:nvSpPr>
          <p:spPr>
            <a:xfrm>
              <a:off x="7861292" y="2396296"/>
              <a:ext cx="1423716" cy="261932"/>
            </a:xfrm>
            <a:prstGeom prst="rect">
              <a:avLst/>
            </a:prstGeom>
            <a:solidFill>
              <a:schemeClr val="accent1">
                <a:lumMod val="75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algn="ctr" defTabSz="948243">
                <a:lnSpc>
                  <a:spcPct val="90000"/>
                </a:lnSpc>
                <a:spcBef>
                  <a:spcPct val="0"/>
                </a:spcBef>
                <a:spcAft>
                  <a:spcPct val="35000"/>
                </a:spcAft>
                <a:buClrTx/>
                <a:defRPr/>
              </a:pPr>
              <a:r>
                <a:rPr lang="en-US" dirty="0">
                  <a:solidFill>
                    <a:srgbClr val="FFFFFF"/>
                  </a:solidFill>
                </a:rPr>
                <a:t>OUTCOME</a:t>
              </a:r>
            </a:p>
          </p:txBody>
        </p:sp>
        <p:sp>
          <p:nvSpPr>
            <p:cNvPr id="263" name="Rectangle 262">
              <a:extLst>
                <a:ext uri="{FF2B5EF4-FFF2-40B4-BE49-F238E27FC236}">
                  <a16:creationId xmlns:a16="http://schemas.microsoft.com/office/drawing/2014/main" id="{E7B2AAD3-9857-C946-9799-4CD6AD842662}"/>
                </a:ext>
              </a:extLst>
            </p:cNvPr>
            <p:cNvSpPr/>
            <p:nvPr/>
          </p:nvSpPr>
          <p:spPr>
            <a:xfrm>
              <a:off x="1359123" y="3007301"/>
              <a:ext cx="1798753" cy="2499949"/>
            </a:xfrm>
            <a:prstGeom prst="rect">
              <a:avLst/>
            </a:prstGeom>
            <a:solidFill>
              <a:schemeClr val="bg2">
                <a:alpha val="20000"/>
              </a:schemeClr>
            </a:solidFill>
          </p:spPr>
          <p:txBody>
            <a:bodyPr wrap="square" lIns="182880" tIns="182880" rIns="182880" bIns="182880">
              <a:noAutofit/>
            </a:bodyPr>
            <a:lstStyle/>
            <a:p>
              <a:pPr lvl="0">
                <a:lnSpc>
                  <a:spcPct val="89000"/>
                </a:lnSpc>
                <a:defRPr/>
              </a:pPr>
              <a:r>
                <a:rPr kumimoji="0" lang="en-US" sz="1200" b="0" i="0" u="none" strike="noStrike" kern="0" cap="none" spc="0" normalizeH="0" baseline="0" noProof="0" dirty="0">
                  <a:ln>
                    <a:noFill/>
                  </a:ln>
                  <a:solidFill>
                    <a:schemeClr val="bg1"/>
                  </a:solidFill>
                  <a:effectLst/>
                  <a:uLnTx/>
                  <a:uFillTx/>
                </a:rPr>
                <a:t>The process of factor pretest is meant to dealing with faulty data such as missing data or extreme data. </a:t>
              </a:r>
            </a:p>
          </p:txBody>
        </p:sp>
        <p:sp>
          <p:nvSpPr>
            <p:cNvPr id="264" name="Rectangle 263">
              <a:extLst>
                <a:ext uri="{FF2B5EF4-FFF2-40B4-BE49-F238E27FC236}">
                  <a16:creationId xmlns:a16="http://schemas.microsoft.com/office/drawing/2014/main" id="{3BA99C4B-5189-C549-B5ED-325D3ACC2120}"/>
                </a:ext>
              </a:extLst>
            </p:cNvPr>
            <p:cNvSpPr/>
            <p:nvPr/>
          </p:nvSpPr>
          <p:spPr>
            <a:xfrm>
              <a:off x="9529855" y="2396296"/>
              <a:ext cx="1262004" cy="252835"/>
            </a:xfrm>
            <a:prstGeom prst="rect">
              <a:avLst/>
            </a:prstGeom>
            <a:solidFill>
              <a:schemeClr val="accent5"/>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marL="0" marR="0" lvl="0" indent="0" algn="ctr" defTabSz="948243" eaLnBrk="1" fontAlgn="auto" latinLnBrk="0" hangingPunct="1">
                <a:lnSpc>
                  <a:spcPct val="90000"/>
                </a:lnSpc>
                <a:spcBef>
                  <a:spcPct val="0"/>
                </a:spcBef>
                <a:spcAft>
                  <a:spcPct val="35000"/>
                </a:spcAft>
                <a:buClrTx/>
                <a:buSzTx/>
                <a:buFontTx/>
                <a:buNone/>
                <a:tabLst/>
                <a:defRPr/>
              </a:pPr>
              <a:r>
                <a:rPr lang="en-US" dirty="0">
                  <a:solidFill>
                    <a:srgbClr val="FFFFFF"/>
                  </a:solidFill>
                </a:rPr>
                <a:t>FUTURE</a:t>
              </a:r>
            </a:p>
          </p:txBody>
        </p:sp>
        <p:sp>
          <p:nvSpPr>
            <p:cNvPr id="265" name="Rectangle 264">
              <a:extLst>
                <a:ext uri="{FF2B5EF4-FFF2-40B4-BE49-F238E27FC236}">
                  <a16:creationId xmlns:a16="http://schemas.microsoft.com/office/drawing/2014/main" id="{4FD29DE0-B264-7B4D-B944-E9619234F254}"/>
                </a:ext>
              </a:extLst>
            </p:cNvPr>
            <p:cNvSpPr/>
            <p:nvPr/>
          </p:nvSpPr>
          <p:spPr>
            <a:xfrm>
              <a:off x="3374015" y="2752497"/>
              <a:ext cx="4144200" cy="1053584"/>
            </a:xfrm>
            <a:prstGeom prst="rect">
              <a:avLst/>
            </a:prstGeom>
            <a:solidFill>
              <a:schemeClr val="bg2">
                <a:alpha val="20000"/>
              </a:schemeClr>
            </a:solidFill>
          </p:spPr>
          <p:txBody>
            <a:bodyPr wrap="square" lIns="182880" tIns="182880" rIns="182880" bIns="182880">
              <a:noAutofit/>
            </a:bodyPr>
            <a:lstStyle/>
            <a:p>
              <a:pPr lvl="0">
                <a:lnSpc>
                  <a:spcPct val="89000"/>
                </a:lnSpc>
                <a:defRPr/>
              </a:pPr>
              <a:r>
                <a:rPr lang="en-US" sz="1200" dirty="0">
                  <a:solidFill>
                    <a:schemeClr val="bg1"/>
                  </a:solidFill>
                  <a:latin typeface="微软雅黑" panose="020B0503020204020204" pitchFamily="34" charset="-122"/>
                  <a:ea typeface="微软雅黑" panose="020B0503020204020204" pitchFamily="34" charset="-122"/>
                  <a:cs typeface="Open Sans"/>
                </a:rPr>
                <a:t>LSTM and CNN produce a linear return model for the selected stock.</a:t>
              </a:r>
            </a:p>
          </p:txBody>
        </p:sp>
        <p:sp>
          <p:nvSpPr>
            <p:cNvPr id="266" name="Rectangle 265">
              <a:extLst>
                <a:ext uri="{FF2B5EF4-FFF2-40B4-BE49-F238E27FC236}">
                  <a16:creationId xmlns:a16="http://schemas.microsoft.com/office/drawing/2014/main" id="{53D158EB-6869-3545-9357-F61D8E23C111}"/>
                </a:ext>
              </a:extLst>
            </p:cNvPr>
            <p:cNvSpPr/>
            <p:nvPr/>
          </p:nvSpPr>
          <p:spPr>
            <a:xfrm>
              <a:off x="7861291" y="2654189"/>
              <a:ext cx="1423716" cy="2847590"/>
            </a:xfrm>
            <a:prstGeom prst="rect">
              <a:avLst/>
            </a:prstGeom>
            <a:solidFill>
              <a:schemeClr val="bg2">
                <a:alpha val="20000"/>
              </a:schemeClr>
            </a:solidFill>
          </p:spPr>
          <p:txBody>
            <a:bodyPr wrap="square" lIns="182880" tIns="182880" rIns="182880" bIns="182880">
              <a:noAutofit/>
            </a:bodyPr>
            <a:lstStyle/>
            <a:p>
              <a:pPr>
                <a:lnSpc>
                  <a:spcPct val="89000"/>
                </a:lnSpc>
                <a:defRPr/>
              </a:pPr>
              <a:r>
                <a:rPr lang="en-US" sz="1200" dirty="0">
                  <a:solidFill>
                    <a:schemeClr val="bg1"/>
                  </a:solidFill>
                  <a:latin typeface="微软雅黑" panose="020B0503020204020204" pitchFamily="34" charset="-122"/>
                  <a:ea typeface="微软雅黑" panose="020B0503020204020204" pitchFamily="34" charset="-122"/>
                  <a:cs typeface="Open Sans"/>
                </a:rPr>
                <a:t>Result varies by randomness</a:t>
              </a:r>
            </a:p>
            <a:p>
              <a:pPr>
                <a:lnSpc>
                  <a:spcPct val="89000"/>
                </a:lnSpc>
                <a:defRPr/>
              </a:pPr>
              <a:endParaRPr lang="en-US" sz="1200" dirty="0">
                <a:solidFill>
                  <a:schemeClr val="bg1"/>
                </a:solidFill>
                <a:latin typeface="微软雅黑" panose="020B0503020204020204" pitchFamily="34" charset="-122"/>
                <a:ea typeface="微软雅黑" panose="020B0503020204020204" pitchFamily="34" charset="-122"/>
                <a:cs typeface="Open Sans"/>
              </a:endParaRPr>
            </a:p>
            <a:p>
              <a:pPr>
                <a:lnSpc>
                  <a:spcPct val="89000"/>
                </a:lnSpc>
                <a:defRPr/>
              </a:pPr>
              <a:r>
                <a:rPr lang="en-US" sz="1200" dirty="0">
                  <a:solidFill>
                    <a:schemeClr val="bg1"/>
                  </a:solidFill>
                  <a:latin typeface="微软雅黑" panose="020B0503020204020204" pitchFamily="34" charset="-122"/>
                  <a:ea typeface="微软雅黑" panose="020B0503020204020204" pitchFamily="34" charset="-122"/>
                  <a:cs typeface="Open Sans"/>
                </a:rPr>
                <a:t>Machines learning improves result</a:t>
              </a:r>
            </a:p>
            <a:p>
              <a:pPr>
                <a:lnSpc>
                  <a:spcPct val="89000"/>
                </a:lnSpc>
                <a:defRPr/>
              </a:pPr>
              <a:endParaRPr lang="en-US" sz="1200" dirty="0">
                <a:solidFill>
                  <a:schemeClr val="bg1"/>
                </a:solidFill>
                <a:latin typeface="微软雅黑" panose="020B0503020204020204" pitchFamily="34" charset="-122"/>
                <a:ea typeface="微软雅黑" panose="020B0503020204020204" pitchFamily="34" charset="-122"/>
                <a:cs typeface="Open Sans"/>
              </a:endParaRPr>
            </a:p>
            <a:p>
              <a:pPr>
                <a:lnSpc>
                  <a:spcPct val="89000"/>
                </a:lnSpc>
                <a:defRPr/>
              </a:pPr>
              <a:r>
                <a:rPr lang="en-US" sz="1200" dirty="0">
                  <a:solidFill>
                    <a:schemeClr val="bg1"/>
                  </a:solidFill>
                  <a:latin typeface="微软雅黑" panose="020B0503020204020204" pitchFamily="34" charset="-122"/>
                  <a:ea typeface="微软雅黑" panose="020B0503020204020204" pitchFamily="34" charset="-122"/>
                  <a:cs typeface="Open Sans"/>
                </a:rPr>
                <a:t>Decision timing affect results</a:t>
              </a:r>
            </a:p>
          </p:txBody>
        </p:sp>
        <p:sp>
          <p:nvSpPr>
            <p:cNvPr id="267" name="Rectangle 266">
              <a:extLst>
                <a:ext uri="{FF2B5EF4-FFF2-40B4-BE49-F238E27FC236}">
                  <a16:creationId xmlns:a16="http://schemas.microsoft.com/office/drawing/2014/main" id="{33DDD70C-85E7-3147-B562-1AAA236D85FA}"/>
                </a:ext>
              </a:extLst>
            </p:cNvPr>
            <p:cNvSpPr/>
            <p:nvPr/>
          </p:nvSpPr>
          <p:spPr>
            <a:xfrm>
              <a:off x="9529854" y="2649131"/>
              <a:ext cx="1262004" cy="2847591"/>
            </a:xfrm>
            <a:prstGeom prst="rect">
              <a:avLst/>
            </a:prstGeom>
            <a:solidFill>
              <a:schemeClr val="bg2">
                <a:alpha val="20000"/>
              </a:schemeClr>
            </a:solidFill>
          </p:spPr>
          <p:txBody>
            <a:bodyPr wrap="square" lIns="182880" tIns="182880" rIns="182880" bIns="182880">
              <a:noAutofit/>
            </a:bodyPr>
            <a:lstStyle/>
            <a:p>
              <a:pPr lvl="0">
                <a:lnSpc>
                  <a:spcPct val="89000"/>
                </a:lnSpc>
                <a:defRPr/>
              </a:pPr>
              <a:r>
                <a:rPr kumimoji="0" lang="en-US" sz="1200" b="0" i="0" u="none" strike="noStrike" kern="0" cap="none" spc="0" normalizeH="0" baseline="0" noProof="0" dirty="0">
                  <a:ln>
                    <a:noFill/>
                  </a:ln>
                  <a:solidFill>
                    <a:schemeClr val="bg1"/>
                  </a:solidFill>
                  <a:effectLst/>
                  <a:uLnTx/>
                  <a:uFillTx/>
                </a:rPr>
                <a:t>Improve Accuracy</a:t>
              </a:r>
            </a:p>
            <a:p>
              <a:pPr lvl="0">
                <a:lnSpc>
                  <a:spcPct val="89000"/>
                </a:lnSpc>
                <a:defRPr/>
              </a:pPr>
              <a:endParaRPr lang="en-US" sz="1200" dirty="0">
                <a:solidFill>
                  <a:schemeClr val="bg1"/>
                </a:solidFill>
              </a:endParaRPr>
            </a:p>
            <a:p>
              <a:pPr lvl="0">
                <a:lnSpc>
                  <a:spcPct val="89000"/>
                </a:lnSpc>
                <a:defRPr/>
              </a:pPr>
              <a:r>
                <a:rPr lang="en-US" sz="1200" dirty="0">
                  <a:solidFill>
                    <a:schemeClr val="bg1"/>
                  </a:solidFill>
                </a:rPr>
                <a:t>Unite</a:t>
              </a:r>
            </a:p>
            <a:p>
              <a:pPr lvl="0">
                <a:lnSpc>
                  <a:spcPct val="89000"/>
                </a:lnSpc>
                <a:defRPr/>
              </a:pPr>
              <a:r>
                <a:rPr lang="en-US" sz="1200" dirty="0">
                  <a:solidFill>
                    <a:schemeClr val="bg1"/>
                  </a:solidFill>
                </a:rPr>
                <a:t>Models</a:t>
              </a:r>
            </a:p>
            <a:p>
              <a:pPr lvl="0">
                <a:lnSpc>
                  <a:spcPct val="89000"/>
                </a:lnSpc>
                <a:defRPr/>
              </a:pPr>
              <a:endParaRPr kumimoji="0" lang="en-US" sz="1200" b="0" i="0" u="none" strike="noStrike" kern="0" cap="none" spc="0" normalizeH="0" baseline="0" noProof="0" dirty="0">
                <a:ln>
                  <a:noFill/>
                </a:ln>
                <a:solidFill>
                  <a:schemeClr val="bg1"/>
                </a:solidFill>
                <a:effectLst/>
                <a:uLnTx/>
                <a:uFillTx/>
              </a:endParaRPr>
            </a:p>
            <a:p>
              <a:pPr lvl="0">
                <a:lnSpc>
                  <a:spcPct val="89000"/>
                </a:lnSpc>
                <a:defRPr/>
              </a:pPr>
              <a:r>
                <a:rPr lang="en-US" sz="1200" dirty="0">
                  <a:solidFill>
                    <a:schemeClr val="bg1"/>
                  </a:solidFill>
                </a:rPr>
                <a:t>Less </a:t>
              </a:r>
            </a:p>
            <a:p>
              <a:pPr lvl="0">
                <a:lnSpc>
                  <a:spcPct val="89000"/>
                </a:lnSpc>
                <a:defRPr/>
              </a:pPr>
              <a:r>
                <a:rPr kumimoji="0" lang="en-US" sz="1200" b="0" i="0" u="none" strike="noStrike" kern="0" cap="none" spc="0" normalizeH="0" baseline="0" noProof="0" dirty="0">
                  <a:ln>
                    <a:noFill/>
                  </a:ln>
                  <a:solidFill>
                    <a:schemeClr val="bg1"/>
                  </a:solidFill>
                  <a:effectLst/>
                  <a:uLnTx/>
                  <a:uFillTx/>
                </a:rPr>
                <a:t>Reliance on initial</a:t>
              </a:r>
            </a:p>
            <a:p>
              <a:pPr lvl="0">
                <a:lnSpc>
                  <a:spcPct val="89000"/>
                </a:lnSpc>
                <a:defRPr/>
              </a:pPr>
              <a:r>
                <a:rPr lang="en-US" sz="1200" dirty="0">
                  <a:solidFill>
                    <a:schemeClr val="bg1"/>
                  </a:solidFill>
                </a:rPr>
                <a:t>position</a:t>
              </a:r>
              <a:endParaRPr kumimoji="0" lang="en-US" sz="1200" b="0" i="0" u="none" strike="noStrike" kern="0" cap="none" spc="0" normalizeH="0" baseline="0" noProof="0" dirty="0">
                <a:ln>
                  <a:noFill/>
                </a:ln>
                <a:solidFill>
                  <a:schemeClr val="bg1"/>
                </a:solidFill>
                <a:effectLst/>
                <a:uLnTx/>
                <a:uFillTx/>
              </a:endParaRPr>
            </a:p>
          </p:txBody>
        </p:sp>
      </p:grpSp>
      <p:sp>
        <p:nvSpPr>
          <p:cNvPr id="274" name="Rectangle 273">
            <a:extLst>
              <a:ext uri="{FF2B5EF4-FFF2-40B4-BE49-F238E27FC236}">
                <a16:creationId xmlns:a16="http://schemas.microsoft.com/office/drawing/2014/main" id="{5FD9FB7A-A228-CF40-86F3-F7BBB015ABB1}"/>
              </a:ext>
            </a:extLst>
          </p:cNvPr>
          <p:cNvSpPr/>
          <p:nvPr/>
        </p:nvSpPr>
        <p:spPr>
          <a:xfrm>
            <a:off x="1999590" y="3267412"/>
            <a:ext cx="3687179" cy="531702"/>
          </a:xfrm>
          <a:prstGeom prst="rect">
            <a:avLst/>
          </a:prstGeom>
          <a:solidFill>
            <a:schemeClr val="tx2">
              <a:lumMod val="75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algn="ctr" defTabSz="948243">
              <a:lnSpc>
                <a:spcPct val="90000"/>
              </a:lnSpc>
              <a:spcBef>
                <a:spcPct val="0"/>
              </a:spcBef>
              <a:spcAft>
                <a:spcPct val="35000"/>
              </a:spcAft>
              <a:buClrTx/>
              <a:defRPr/>
            </a:pPr>
            <a:r>
              <a:rPr lang="en-US" dirty="0">
                <a:solidFill>
                  <a:srgbClr val="FFFFFF"/>
                </a:solidFill>
              </a:rPr>
              <a:t>AdaBoost, Decision-Tree, LGBM, </a:t>
            </a:r>
          </a:p>
          <a:p>
            <a:pPr algn="ctr" defTabSz="948243">
              <a:lnSpc>
                <a:spcPct val="90000"/>
              </a:lnSpc>
              <a:spcBef>
                <a:spcPct val="0"/>
              </a:spcBef>
              <a:spcAft>
                <a:spcPct val="35000"/>
              </a:spcAft>
              <a:buClrTx/>
              <a:defRPr/>
            </a:pPr>
            <a:r>
              <a:rPr lang="en-US" dirty="0">
                <a:solidFill>
                  <a:srgbClr val="FFFFFF"/>
                </a:solidFill>
              </a:rPr>
              <a:t>MLP, SVM, Random Forest</a:t>
            </a:r>
          </a:p>
        </p:txBody>
      </p:sp>
      <p:sp>
        <p:nvSpPr>
          <p:cNvPr id="275" name="Rectangle 274">
            <a:extLst>
              <a:ext uri="{FF2B5EF4-FFF2-40B4-BE49-F238E27FC236}">
                <a16:creationId xmlns:a16="http://schemas.microsoft.com/office/drawing/2014/main" id="{70062510-14DA-6240-9308-318188D5B9D2}"/>
              </a:ext>
            </a:extLst>
          </p:cNvPr>
          <p:cNvSpPr/>
          <p:nvPr/>
        </p:nvSpPr>
        <p:spPr>
          <a:xfrm>
            <a:off x="2003616" y="3895943"/>
            <a:ext cx="3687179" cy="759771"/>
          </a:xfrm>
          <a:prstGeom prst="rect">
            <a:avLst/>
          </a:prstGeom>
          <a:solidFill>
            <a:schemeClr val="bg2">
              <a:alpha val="20000"/>
            </a:schemeClr>
          </a:solidFill>
        </p:spPr>
        <p:txBody>
          <a:bodyPr wrap="square" lIns="182880" tIns="182880" rIns="182880" bIns="182880">
            <a:noAutofit/>
          </a:bodyPr>
          <a:lstStyle/>
          <a:p>
            <a:pPr lvl="0">
              <a:lnSpc>
                <a:spcPct val="89000"/>
              </a:lnSpc>
              <a:defRPr/>
            </a:pPr>
            <a:r>
              <a:rPr lang="en-US" sz="1200" dirty="0">
                <a:solidFill>
                  <a:schemeClr val="bg1"/>
                </a:solidFill>
                <a:latin typeface="微软雅黑" panose="020B0503020204020204" pitchFamily="34" charset="-122"/>
                <a:ea typeface="微软雅黑" panose="020B0503020204020204" pitchFamily="34" charset="-122"/>
                <a:cs typeface="Open Sans"/>
              </a:rPr>
              <a:t>The combination of 6</a:t>
            </a:r>
            <a:r>
              <a:rPr lang="zh-CN" altLang="en-US" sz="1200" dirty="0">
                <a:solidFill>
                  <a:schemeClr val="bg1"/>
                </a:solidFill>
                <a:latin typeface="微软雅黑" panose="020B0503020204020204" pitchFamily="34" charset="-122"/>
                <a:ea typeface="微软雅黑" panose="020B0503020204020204" pitchFamily="34" charset="-122"/>
                <a:cs typeface="Open Sans"/>
              </a:rPr>
              <a:t> </a:t>
            </a:r>
            <a:r>
              <a:rPr lang="en-US" altLang="zh-CN" sz="1200" dirty="0">
                <a:solidFill>
                  <a:schemeClr val="bg1"/>
                </a:solidFill>
                <a:latin typeface="微软雅黑" panose="020B0503020204020204" pitchFamily="34" charset="-122"/>
                <a:ea typeface="微软雅黑" panose="020B0503020204020204" pitchFamily="34" charset="-122"/>
                <a:cs typeface="Open Sans"/>
              </a:rPr>
              <a:t>machine learning</a:t>
            </a:r>
            <a:r>
              <a:rPr lang="en-US" sz="1200" dirty="0">
                <a:solidFill>
                  <a:schemeClr val="bg1"/>
                </a:solidFill>
                <a:latin typeface="微软雅黑" panose="020B0503020204020204" pitchFamily="34" charset="-122"/>
                <a:ea typeface="微软雅黑" panose="020B0503020204020204" pitchFamily="34" charset="-122"/>
                <a:cs typeface="Open Sans"/>
              </a:rPr>
              <a:t> models are used to classify returns related to market.</a:t>
            </a:r>
          </a:p>
        </p:txBody>
      </p:sp>
      <p:sp>
        <p:nvSpPr>
          <p:cNvPr id="276" name="Rectangle 275">
            <a:extLst>
              <a:ext uri="{FF2B5EF4-FFF2-40B4-BE49-F238E27FC236}">
                <a16:creationId xmlns:a16="http://schemas.microsoft.com/office/drawing/2014/main" id="{1ACBEB8A-2E03-574B-8BD7-885D2C21814D}"/>
              </a:ext>
            </a:extLst>
          </p:cNvPr>
          <p:cNvSpPr/>
          <p:nvPr/>
        </p:nvSpPr>
        <p:spPr>
          <a:xfrm>
            <a:off x="1340626" y="971389"/>
            <a:ext cx="7502160" cy="562930"/>
          </a:xfrm>
          <a:prstGeom prst="rect">
            <a:avLst/>
          </a:prstGeom>
          <a:solidFill>
            <a:schemeClr val="accent1">
              <a:lumMod val="75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marL="0" marR="0" lvl="0" indent="0" defTabSz="948243" eaLnBrk="1" fontAlgn="auto" latinLnBrk="0" hangingPunct="1">
              <a:spcBef>
                <a:spcPct val="0"/>
              </a:spcBef>
              <a:buClrTx/>
              <a:buSzTx/>
              <a:buFontTx/>
              <a:buNone/>
              <a:tabLst/>
              <a:defRPr/>
            </a:pPr>
            <a:endParaRPr kumimoji="0" lang="en-US" sz="1050" b="0" i="0" u="none" strike="noStrike" kern="0" cap="none" spc="0" normalizeH="0" baseline="0" noProof="0" dirty="0">
              <a:ln>
                <a:noFill/>
              </a:ln>
              <a:solidFill>
                <a:srgbClr val="FFFFFF"/>
              </a:solidFill>
              <a:effectLst/>
              <a:uLnTx/>
              <a:uFillTx/>
            </a:endParaRPr>
          </a:p>
          <a:p>
            <a:pPr marL="0" marR="0" lvl="0" indent="0" defTabSz="948243" eaLnBrk="1" fontAlgn="auto" latinLnBrk="0" hangingPunct="1">
              <a:spcBef>
                <a:spcPct val="0"/>
              </a:spcBef>
              <a:buClrTx/>
              <a:buSzTx/>
              <a:buFontTx/>
              <a:buNone/>
              <a:tabLst/>
              <a:defRPr/>
            </a:pPr>
            <a:r>
              <a:rPr kumimoji="0" lang="en-US" sz="1050" b="0" i="0" u="none" strike="noStrike" kern="0" cap="none" spc="0" normalizeH="0" baseline="0" noProof="0" dirty="0">
                <a:ln>
                  <a:noFill/>
                </a:ln>
                <a:solidFill>
                  <a:srgbClr val="FFFFFF"/>
                </a:solidFill>
                <a:effectLst/>
                <a:uLnTx/>
                <a:uFillTx/>
              </a:rPr>
              <a:t>Basic Idea:</a:t>
            </a:r>
          </a:p>
          <a:p>
            <a:pPr lvl="0" defTabSz="948243">
              <a:spcBef>
                <a:spcPct val="0"/>
              </a:spcBef>
              <a:buClrTx/>
              <a:defRPr/>
            </a:pPr>
            <a:r>
              <a:rPr lang="en" sz="1050" dirty="0"/>
              <a:t>In this model, we explored the relationship between multiple factors and payoff of portfolios. By adapting the machine learning algorithm, our team seek to find the signs to enter the market and the time point to exit the market</a:t>
            </a:r>
            <a:endParaRPr kumimoji="0" lang="en-US" sz="1050" b="0" i="0" u="none" strike="noStrike" kern="0" cap="none" spc="0" normalizeH="0" baseline="0" noProof="0" dirty="0">
              <a:ln>
                <a:noFill/>
              </a:ln>
              <a:solidFill>
                <a:srgbClr val="FFFFFF"/>
              </a:solidFill>
              <a:effectLst/>
              <a:uLnTx/>
              <a:uFillTx/>
            </a:endParaRPr>
          </a:p>
          <a:p>
            <a:pPr marL="0" marR="0" lvl="0" indent="0" defTabSz="948243" eaLnBrk="1" fontAlgn="auto" latinLnBrk="0" hangingPunct="1">
              <a:lnSpc>
                <a:spcPct val="90000"/>
              </a:lnSpc>
              <a:spcBef>
                <a:spcPct val="0"/>
              </a:spcBef>
              <a:spcAft>
                <a:spcPct val="3500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12567094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Future improvements</a:t>
            </a:r>
            <a:endParaRPr b="1"/>
          </a:p>
        </p:txBody>
      </p:sp>
      <p:sp>
        <p:nvSpPr>
          <p:cNvPr id="255" name="Google Shape;255;p32"/>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30200" algn="l" rtl="0">
              <a:lnSpc>
                <a:spcPct val="150000"/>
              </a:lnSpc>
              <a:spcBef>
                <a:spcPts val="0"/>
              </a:spcBef>
              <a:spcAft>
                <a:spcPts val="0"/>
              </a:spcAft>
              <a:buSzPts val="1600"/>
              <a:buFont typeface="Montserrat"/>
              <a:buChar char="●"/>
            </a:pPr>
            <a:r>
              <a:rPr lang="en" sz="1600">
                <a:latin typeface="Montserrat"/>
                <a:ea typeface="Montserrat"/>
                <a:cs typeface="Montserrat"/>
                <a:sym typeface="Montserrat"/>
              </a:rPr>
              <a:t>Current model still relies on the stock heavily although signals are based on the market</a:t>
            </a:r>
            <a:endParaRPr sz="1600">
              <a:latin typeface="Montserrat"/>
              <a:ea typeface="Montserrat"/>
              <a:cs typeface="Montserrat"/>
              <a:sym typeface="Montserrat"/>
            </a:endParaRPr>
          </a:p>
          <a:p>
            <a:pPr marL="457200" lvl="0" indent="-330200" algn="l" rtl="0">
              <a:lnSpc>
                <a:spcPct val="150000"/>
              </a:lnSpc>
              <a:spcBef>
                <a:spcPts val="0"/>
              </a:spcBef>
              <a:spcAft>
                <a:spcPts val="0"/>
              </a:spcAft>
              <a:buSzPts val="1600"/>
              <a:buFont typeface="Montserrat"/>
              <a:buChar char="●"/>
            </a:pPr>
            <a:r>
              <a:rPr lang="en" sz="1600">
                <a:latin typeface="Montserrat"/>
                <a:ea typeface="Montserrat"/>
                <a:cs typeface="Montserrat"/>
                <a:sym typeface="Montserrat"/>
              </a:rPr>
              <a:t>Accuracy of models remains low despite reasonable returns</a:t>
            </a:r>
            <a:endParaRPr sz="1600">
              <a:latin typeface="Montserrat"/>
              <a:ea typeface="Montserrat"/>
              <a:cs typeface="Montserrat"/>
              <a:sym typeface="Montserrat"/>
            </a:endParaRPr>
          </a:p>
          <a:p>
            <a:pPr marL="457200" lvl="0" indent="-330200" algn="l" rtl="0">
              <a:lnSpc>
                <a:spcPct val="150000"/>
              </a:lnSpc>
              <a:spcBef>
                <a:spcPts val="0"/>
              </a:spcBef>
              <a:spcAft>
                <a:spcPts val="0"/>
              </a:spcAft>
              <a:buSzPts val="1600"/>
              <a:buFont typeface="Montserrat"/>
              <a:buChar char="●"/>
            </a:pPr>
            <a:r>
              <a:rPr lang="en" sz="1600">
                <a:latin typeface="Montserrat"/>
                <a:ea typeface="Montserrat"/>
                <a:cs typeface="Montserrat"/>
                <a:sym typeface="Montserrat"/>
              </a:rPr>
              <a:t>Reliance on the initial position</a:t>
            </a:r>
            <a:endParaRPr sz="1600">
              <a:latin typeface="Montserrat"/>
              <a:ea typeface="Montserrat"/>
              <a:cs typeface="Montserrat"/>
              <a:sym typeface="Montserrat"/>
            </a:endParaRPr>
          </a:p>
          <a:p>
            <a:pPr marL="457200" lvl="0" indent="-330200" algn="l" rtl="0">
              <a:lnSpc>
                <a:spcPct val="150000"/>
              </a:lnSpc>
              <a:spcBef>
                <a:spcPts val="0"/>
              </a:spcBef>
              <a:spcAft>
                <a:spcPts val="0"/>
              </a:spcAft>
              <a:buSzPts val="1600"/>
              <a:buFont typeface="Montserrat"/>
              <a:buChar char="●"/>
            </a:pPr>
            <a:r>
              <a:rPr lang="en" sz="1600">
                <a:latin typeface="Montserrat"/>
                <a:ea typeface="Montserrat"/>
                <a:cs typeface="Montserrat"/>
                <a:sym typeface="Montserrat"/>
              </a:rPr>
              <a:t>Universalism of the model</a:t>
            </a:r>
            <a:endParaRPr sz="1600">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F3EFCA-B803-5348-8B16-26B4A04235AF}"/>
              </a:ext>
            </a:extLst>
          </p:cNvPr>
          <p:cNvSpPr>
            <a:spLocks noGrp="1"/>
          </p:cNvSpPr>
          <p:nvPr>
            <p:ph type="body" idx="1"/>
          </p:nvPr>
        </p:nvSpPr>
        <p:spPr/>
        <p:txBody>
          <a:bodyPr>
            <a:normAutofit/>
          </a:bodyPr>
          <a:lstStyle/>
          <a:p>
            <a:pPr marL="146050" indent="0">
              <a:buNone/>
            </a:pPr>
            <a:r>
              <a:rPr lang="en-US" sz="2000" dirty="0"/>
              <a:t>Thank you all for </a:t>
            </a:r>
            <a:r>
              <a:rPr lang="en-US" sz="2000" err="1"/>
              <a:t>listening</a:t>
            </a:r>
            <a:r>
              <a:rPr lang="en-US" sz="2000"/>
              <a:t>!</a:t>
            </a:r>
            <a:endParaRPr lang="en-US" sz="2000" dirty="0"/>
          </a:p>
          <a:p>
            <a:pPr marL="146050" indent="0">
              <a:buNone/>
            </a:pPr>
            <a:r>
              <a:rPr lang="en-US" sz="2000" dirty="0"/>
              <a:t>Questions?</a:t>
            </a:r>
          </a:p>
        </p:txBody>
      </p:sp>
    </p:spTree>
    <p:extLst>
      <p:ext uri="{BB962C8B-B14F-4D97-AF65-F5344CB8AC3E}">
        <p14:creationId xmlns:p14="http://schemas.microsoft.com/office/powerpoint/2010/main" val="20495865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Reference</a:t>
            </a:r>
            <a:endParaRPr/>
          </a:p>
        </p:txBody>
      </p:sp>
      <p:sp>
        <p:nvSpPr>
          <p:cNvPr id="261" name="Google Shape;261;p33"/>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spcAft>
                <a:spcPts val="1200"/>
              </a:spcAft>
              <a:buNone/>
            </a:pPr>
            <a:r>
              <a:rPr lang="en-US" dirty="0"/>
              <a:t>Pg2: https://</a:t>
            </a:r>
            <a:r>
              <a:rPr lang="en-US" dirty="0" err="1"/>
              <a:t>www.investopedia.com</a:t>
            </a:r>
            <a:r>
              <a:rPr lang="en-US" dirty="0"/>
              <a:t>/terms/c/</a:t>
            </a:r>
            <a:r>
              <a:rPr lang="en-US" dirty="0" err="1"/>
              <a:t>capm.asp</a:t>
            </a:r>
            <a:endParaRPr lang="en-US" dirty="0"/>
          </a:p>
          <a:p>
            <a:pPr marL="0" lvl="0" indent="0">
              <a:spcAft>
                <a:spcPts val="1200"/>
              </a:spcAft>
              <a:buNone/>
            </a:pPr>
            <a:r>
              <a:rPr lang="en-US" dirty="0"/>
              <a:t>https://</a:t>
            </a:r>
            <a:r>
              <a:rPr lang="en-US" dirty="0" err="1"/>
              <a:t>www.investopedia.com</a:t>
            </a:r>
            <a:r>
              <a:rPr lang="en-US" dirty="0"/>
              <a:t>/terms/</a:t>
            </a:r>
            <a:r>
              <a:rPr lang="en-US" dirty="0" err="1"/>
              <a:t>i</a:t>
            </a:r>
            <a:r>
              <a:rPr lang="en-US" dirty="0"/>
              <a:t>/information-</a:t>
            </a:r>
            <a:r>
              <a:rPr lang="en-US" dirty="0" err="1"/>
              <a:t>coefficient.asp</a:t>
            </a:r>
            <a:endParaRPr lang="en-US" dirty="0"/>
          </a:p>
          <a:p>
            <a:pPr marL="0" lvl="0" indent="0">
              <a:spcAft>
                <a:spcPts val="1200"/>
              </a:spcAft>
              <a:buNone/>
            </a:pPr>
            <a:r>
              <a:rPr lang="en-US" dirty="0"/>
              <a:t>Pg3: https://</a:t>
            </a:r>
            <a:r>
              <a:rPr lang="en-US" dirty="0" err="1"/>
              <a:t>finance.yahoo.com</a:t>
            </a:r>
            <a:r>
              <a:rPr lang="en-US" dirty="0"/>
              <a:t>/quote/</a:t>
            </a:r>
            <a:r>
              <a:rPr lang="en-US" dirty="0" err="1"/>
              <a:t>NFLX?p</a:t>
            </a:r>
            <a:r>
              <a:rPr lang="en-US" dirty="0"/>
              <a:t>=NFLX&amp;.</a:t>
            </a:r>
            <a:r>
              <a:rPr lang="en-US" dirty="0" err="1"/>
              <a:t>tsrc</a:t>
            </a:r>
            <a:r>
              <a:rPr lang="en-US" dirty="0"/>
              <a:t>=fin-</a:t>
            </a:r>
            <a:r>
              <a:rPr lang="en-US" dirty="0" err="1"/>
              <a:t>srch</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INTRODUCTION</a:t>
            </a:r>
            <a:endParaRPr dirty="0"/>
          </a:p>
        </p:txBody>
      </p:sp>
      <p:sp>
        <p:nvSpPr>
          <p:cNvPr id="147" name="Google Shape;147;p15"/>
          <p:cNvSpPr txBox="1">
            <a:spLocks noGrp="1"/>
          </p:cNvSpPr>
          <p:nvPr>
            <p:ph type="body" idx="1"/>
          </p:nvPr>
        </p:nvSpPr>
        <p:spPr>
          <a:xfrm>
            <a:off x="1297500" y="1116150"/>
            <a:ext cx="7038900" cy="3382698"/>
          </a:xfrm>
          <a:prstGeom prst="rect">
            <a:avLst/>
          </a:prstGeom>
        </p:spPr>
        <p:txBody>
          <a:bodyPr spcFirstLastPara="1" wrap="square" lIns="91425" tIns="91425" rIns="91425" bIns="91425" anchor="t" anchorCtr="0">
            <a:normAutofit fontScale="92500" lnSpcReduction="10000"/>
          </a:bodyPr>
          <a:lstStyle/>
          <a:p>
            <a:pPr marL="457200" lvl="0" indent="-311150" algn="l" rtl="0">
              <a:spcBef>
                <a:spcPts val="0"/>
              </a:spcBef>
              <a:spcAft>
                <a:spcPts val="0"/>
              </a:spcAft>
              <a:buSzPts val="1300"/>
              <a:buChar char="●"/>
            </a:pPr>
            <a:r>
              <a:rPr lang="en" b="1" dirty="0">
                <a:solidFill>
                  <a:schemeClr val="bg1"/>
                </a:solidFill>
              </a:rPr>
              <a:t>From CAPM to APT</a:t>
            </a:r>
          </a:p>
          <a:p>
            <a:pPr marL="457200" lvl="0" indent="-311150" algn="l" rtl="0">
              <a:spcBef>
                <a:spcPts val="0"/>
              </a:spcBef>
              <a:spcAft>
                <a:spcPts val="0"/>
              </a:spcAft>
              <a:buSzPts val="1300"/>
              <a:buChar char="●"/>
            </a:pPr>
            <a:endParaRPr lang="en" dirty="0">
              <a:solidFill>
                <a:schemeClr val="bg1"/>
              </a:solidFill>
            </a:endParaRPr>
          </a:p>
          <a:p>
            <a:pPr marL="457200" lvl="0" indent="-311150" algn="l" rtl="0">
              <a:spcBef>
                <a:spcPts val="0"/>
              </a:spcBef>
              <a:spcAft>
                <a:spcPts val="0"/>
              </a:spcAft>
              <a:buSzPts val="1300"/>
              <a:buChar char="●"/>
            </a:pPr>
            <a:endParaRPr lang="en" dirty="0">
              <a:solidFill>
                <a:schemeClr val="bg1"/>
              </a:solidFill>
            </a:endParaRPr>
          </a:p>
          <a:p>
            <a:pPr marL="146050" lvl="0" indent="0" algn="l" rtl="0">
              <a:spcBef>
                <a:spcPts val="0"/>
              </a:spcBef>
              <a:spcAft>
                <a:spcPts val="0"/>
              </a:spcAft>
              <a:buSzPts val="1300"/>
              <a:buNone/>
            </a:pPr>
            <a:endParaRPr lang="en" dirty="0">
              <a:solidFill>
                <a:schemeClr val="bg1"/>
              </a:solidFill>
            </a:endParaRPr>
          </a:p>
          <a:p>
            <a:pPr marL="457200" lvl="0" indent="-311150" algn="l" rtl="0">
              <a:spcBef>
                <a:spcPts val="0"/>
              </a:spcBef>
              <a:spcAft>
                <a:spcPts val="0"/>
              </a:spcAft>
              <a:buSzPts val="1300"/>
              <a:buChar char="●"/>
            </a:pPr>
            <a:endParaRPr lang="en-US" b="1" dirty="0">
              <a:solidFill>
                <a:schemeClr val="bg1"/>
              </a:solidFill>
            </a:endParaRPr>
          </a:p>
          <a:p>
            <a:pPr marL="146050" lvl="0" indent="0" algn="l" rtl="0">
              <a:spcBef>
                <a:spcPts val="0"/>
              </a:spcBef>
              <a:spcAft>
                <a:spcPts val="0"/>
              </a:spcAft>
              <a:buSzPts val="1300"/>
              <a:buNone/>
            </a:pPr>
            <a:endParaRPr b="1" dirty="0">
              <a:solidFill>
                <a:schemeClr val="bg1"/>
              </a:solidFill>
            </a:endParaRPr>
          </a:p>
          <a:p>
            <a:pPr marL="457200" lvl="0" indent="-311150" algn="l" rtl="0">
              <a:spcBef>
                <a:spcPts val="0"/>
              </a:spcBef>
              <a:spcAft>
                <a:spcPts val="0"/>
              </a:spcAft>
              <a:buSzPts val="1300"/>
              <a:buChar char="●"/>
            </a:pPr>
            <a:r>
              <a:rPr lang="en" b="1" dirty="0">
                <a:solidFill>
                  <a:schemeClr val="bg1"/>
                </a:solidFill>
              </a:rPr>
              <a:t>Data collection and standardization</a:t>
            </a:r>
          </a:p>
          <a:p>
            <a:pPr marL="133350" lvl="0" indent="0">
              <a:lnSpc>
                <a:spcPct val="150000"/>
              </a:lnSpc>
              <a:buSzPts val="1500"/>
              <a:buNone/>
            </a:pPr>
            <a:r>
              <a:rPr lang="en-US" sz="1200" dirty="0">
                <a:solidFill>
                  <a:schemeClr val="accent2">
                    <a:lumMod val="20000"/>
                    <a:lumOff val="80000"/>
                  </a:schemeClr>
                </a:solidFill>
                <a:latin typeface="Montserrat"/>
                <a:ea typeface="Montserrat"/>
                <a:cs typeface="Montserrat"/>
                <a:sym typeface="Montserrat"/>
              </a:rPr>
              <a:t>Dropping and filling None cells  </a:t>
            </a:r>
            <a:r>
              <a:rPr lang="en-US" sz="1200" b="1" dirty="0">
                <a:ln w="22225">
                  <a:solidFill>
                    <a:schemeClr val="accent2"/>
                  </a:solidFill>
                  <a:prstDash val="solid"/>
                </a:ln>
                <a:solidFill>
                  <a:schemeClr val="accent2">
                    <a:lumMod val="20000"/>
                    <a:lumOff val="80000"/>
                  </a:schemeClr>
                </a:solidFill>
                <a:latin typeface="Montserrat"/>
                <a:ea typeface="Montserrat"/>
                <a:cs typeface="Montserrat"/>
                <a:sym typeface="Montserrat"/>
              </a:rPr>
              <a:t>           </a:t>
            </a:r>
            <a:r>
              <a:rPr lang="en-US" sz="1200" dirty="0">
                <a:solidFill>
                  <a:schemeClr val="accent2">
                    <a:lumMod val="20000"/>
                    <a:lumOff val="80000"/>
                  </a:schemeClr>
                </a:solidFill>
                <a:latin typeface="Montserrat"/>
                <a:ea typeface="Montserrat"/>
                <a:cs typeface="Montserrat"/>
                <a:sym typeface="Montserrat"/>
              </a:rPr>
              <a:t> filtered extreme values with </a:t>
            </a:r>
          </a:p>
          <a:p>
            <a:pPr marL="133350" lvl="0" indent="0">
              <a:lnSpc>
                <a:spcPct val="150000"/>
              </a:lnSpc>
              <a:buSzPts val="1500"/>
              <a:buNone/>
            </a:pPr>
            <a:r>
              <a:rPr lang="en-US" sz="1200" dirty="0">
                <a:solidFill>
                  <a:schemeClr val="accent2">
                    <a:lumMod val="20000"/>
                    <a:lumOff val="80000"/>
                  </a:schemeClr>
                </a:solidFill>
                <a:latin typeface="Montserrat"/>
                <a:ea typeface="Montserrat"/>
                <a:cs typeface="Montserrat"/>
                <a:sym typeface="Montserrat"/>
              </a:rPr>
              <a:t>medians and ranges                 Z-score              ranking               PCA transformation</a:t>
            </a:r>
            <a:endParaRPr dirty="0">
              <a:solidFill>
                <a:schemeClr val="accent2">
                  <a:lumMod val="20000"/>
                  <a:lumOff val="80000"/>
                </a:schemeClr>
              </a:solidFill>
            </a:endParaRPr>
          </a:p>
          <a:p>
            <a:pPr marL="457200" lvl="0" indent="-311150" algn="l" rtl="0">
              <a:spcBef>
                <a:spcPts val="0"/>
              </a:spcBef>
              <a:spcAft>
                <a:spcPts val="0"/>
              </a:spcAft>
              <a:buSzPts val="1300"/>
              <a:buChar char="●"/>
            </a:pPr>
            <a:r>
              <a:rPr lang="en" b="1" dirty="0" err="1">
                <a:solidFill>
                  <a:schemeClr val="bg1"/>
                </a:solidFill>
              </a:rPr>
              <a:t>Backtesting</a:t>
            </a:r>
            <a:r>
              <a:rPr lang="en" b="1" dirty="0">
                <a:solidFill>
                  <a:schemeClr val="bg1"/>
                </a:solidFill>
              </a:rPr>
              <a:t>, IC/IR</a:t>
            </a:r>
          </a:p>
          <a:p>
            <a:pPr marL="146050" lvl="0" indent="0">
              <a:buNone/>
            </a:pPr>
            <a:r>
              <a:rPr lang="en-US" dirty="0">
                <a:solidFill>
                  <a:schemeClr val="accent2">
                    <a:lumMod val="20000"/>
                    <a:lumOff val="80000"/>
                  </a:schemeClr>
                </a:solidFill>
              </a:rPr>
              <a:t>The information coefficient (IC) is a measure used to evaluate the skill of an investment analyst or an active portfolio manager.</a:t>
            </a:r>
            <a:endParaRPr dirty="0">
              <a:solidFill>
                <a:schemeClr val="accent2">
                  <a:lumMod val="20000"/>
                  <a:lumOff val="80000"/>
                </a:schemeClr>
              </a:solidFill>
            </a:endParaRPr>
          </a:p>
          <a:p>
            <a:pPr marL="457200" lvl="0" indent="-311150" algn="l" rtl="0">
              <a:spcBef>
                <a:spcPts val="0"/>
              </a:spcBef>
              <a:spcAft>
                <a:spcPts val="0"/>
              </a:spcAft>
              <a:buSzPts val="1300"/>
              <a:buChar char="●"/>
            </a:pPr>
            <a:r>
              <a:rPr lang="en" b="1" dirty="0">
                <a:solidFill>
                  <a:schemeClr val="bg1"/>
                </a:solidFill>
              </a:rPr>
              <a:t>Factor filtration and weighting</a:t>
            </a:r>
          </a:p>
          <a:p>
            <a:pPr marL="146050" lvl="0" indent="0" algn="l" rtl="0">
              <a:spcBef>
                <a:spcPts val="0"/>
              </a:spcBef>
              <a:spcAft>
                <a:spcPts val="0"/>
              </a:spcAft>
              <a:buSzPts val="1300"/>
              <a:buNone/>
            </a:pPr>
            <a:r>
              <a:rPr lang="en-US" dirty="0">
                <a:solidFill>
                  <a:schemeClr val="accent2">
                    <a:lumMod val="20000"/>
                    <a:lumOff val="80000"/>
                  </a:schemeClr>
                </a:solidFill>
              </a:rPr>
              <a:t>Filtered the original factors and transformed in to weighed binary factors.</a:t>
            </a:r>
            <a:endParaRPr dirty="0">
              <a:solidFill>
                <a:schemeClr val="accent2">
                  <a:lumMod val="20000"/>
                  <a:lumOff val="80000"/>
                </a:schemeClr>
              </a:solidFill>
            </a:endParaRPr>
          </a:p>
          <a:p>
            <a:pPr marL="457200" lvl="0" indent="-311150" algn="l" rtl="0">
              <a:spcBef>
                <a:spcPts val="0"/>
              </a:spcBef>
              <a:spcAft>
                <a:spcPts val="0"/>
              </a:spcAft>
              <a:buSzPts val="1300"/>
              <a:buChar char="●"/>
            </a:pPr>
            <a:r>
              <a:rPr lang="en" b="1" dirty="0">
                <a:solidFill>
                  <a:schemeClr val="bg1"/>
                </a:solidFill>
              </a:rPr>
              <a:t>Model optimization</a:t>
            </a:r>
          </a:p>
          <a:p>
            <a:pPr marL="146050" lvl="0" indent="0" algn="l" rtl="0">
              <a:spcBef>
                <a:spcPts val="0"/>
              </a:spcBef>
              <a:spcAft>
                <a:spcPts val="0"/>
              </a:spcAft>
              <a:buSzPts val="1300"/>
              <a:buNone/>
            </a:pPr>
            <a:r>
              <a:rPr lang="en" dirty="0">
                <a:solidFill>
                  <a:schemeClr val="accent2">
                    <a:lumMod val="20000"/>
                    <a:lumOff val="80000"/>
                  </a:schemeClr>
                </a:solidFill>
              </a:rPr>
              <a:t>Adapted 6 different machine learning strategies to perform an optimized portfolio.</a:t>
            </a:r>
            <a:endParaRPr dirty="0">
              <a:solidFill>
                <a:schemeClr val="accent2">
                  <a:lumMod val="20000"/>
                  <a:lumOff val="80000"/>
                </a:schemeClr>
              </a:solidFill>
            </a:endParaRPr>
          </a:p>
        </p:txBody>
      </p:sp>
      <p:pic>
        <p:nvPicPr>
          <p:cNvPr id="1030" name="Picture 6" descr="What is CAPM? | Capital asset pricing model definition | Capital.com">
            <a:extLst>
              <a:ext uri="{FF2B5EF4-FFF2-40B4-BE49-F238E27FC236}">
                <a16:creationId xmlns:a16="http://schemas.microsoft.com/office/drawing/2014/main" id="{C06029A0-9104-8F4E-932A-E00A432830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0222" y="1401718"/>
            <a:ext cx="1942844" cy="751165"/>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a:extLst>
              <a:ext uri="{FF2B5EF4-FFF2-40B4-BE49-F238E27FC236}">
                <a16:creationId xmlns:a16="http://schemas.microsoft.com/office/drawing/2014/main" id="{1CDA1BB9-7C8D-9C4E-BC30-1DF075D0A330}"/>
              </a:ext>
            </a:extLst>
          </p:cNvPr>
          <p:cNvSpPr/>
          <p:nvPr/>
        </p:nvSpPr>
        <p:spPr>
          <a:xfrm>
            <a:off x="3725332" y="2647034"/>
            <a:ext cx="423334" cy="4571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D5A854E2-E2F2-8A4E-B97E-A63C3A904AB3}"/>
              </a:ext>
            </a:extLst>
          </p:cNvPr>
          <p:cNvSpPr/>
          <p:nvPr/>
        </p:nvSpPr>
        <p:spPr>
          <a:xfrm>
            <a:off x="3035168" y="2876168"/>
            <a:ext cx="423334" cy="4571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0014E00D-50A8-8948-8F0D-F7BA02062E8F}"/>
              </a:ext>
            </a:extLst>
          </p:cNvPr>
          <p:cNvSpPr/>
          <p:nvPr/>
        </p:nvSpPr>
        <p:spPr>
          <a:xfrm>
            <a:off x="5207987" y="2894831"/>
            <a:ext cx="423334" cy="4571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DD162BB4-4850-7045-8115-E60C19FBCC0B}"/>
              </a:ext>
            </a:extLst>
          </p:cNvPr>
          <p:cNvSpPr/>
          <p:nvPr/>
        </p:nvSpPr>
        <p:spPr>
          <a:xfrm>
            <a:off x="4156455" y="2894831"/>
            <a:ext cx="423334" cy="4571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6" name="Oval 5">
            <a:extLst>
              <a:ext uri="{FF2B5EF4-FFF2-40B4-BE49-F238E27FC236}">
                <a16:creationId xmlns:a16="http://schemas.microsoft.com/office/drawing/2014/main" id="{6CC91B50-B54C-C14F-B358-F4AAC57D0083}"/>
              </a:ext>
            </a:extLst>
          </p:cNvPr>
          <p:cNvSpPr/>
          <p:nvPr/>
        </p:nvSpPr>
        <p:spPr>
          <a:xfrm>
            <a:off x="1237833" y="1559155"/>
            <a:ext cx="758328" cy="668032"/>
          </a:xfrm>
          <a:prstGeom prst="ellipse">
            <a:avLst/>
          </a:prstGeom>
          <a:solidFill>
            <a:schemeClr val="accent1">
              <a:alpha val="8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chemeClr val="tx1"/>
              </a:solidFill>
              <a:effectLst/>
              <a:uLnTx/>
              <a:uFillTx/>
            </a:endParaRPr>
          </a:p>
        </p:txBody>
      </p:sp>
      <p:grpSp>
        <p:nvGrpSpPr>
          <p:cNvPr id="40" name="Group 39">
            <a:extLst>
              <a:ext uri="{FF2B5EF4-FFF2-40B4-BE49-F238E27FC236}">
                <a16:creationId xmlns:a16="http://schemas.microsoft.com/office/drawing/2014/main" id="{885F80E9-387F-7B45-8EB6-6E7955E96DAE}"/>
              </a:ext>
            </a:extLst>
          </p:cNvPr>
          <p:cNvGrpSpPr/>
          <p:nvPr/>
        </p:nvGrpSpPr>
        <p:grpSpPr>
          <a:xfrm flipH="1">
            <a:off x="1469651" y="1769261"/>
            <a:ext cx="275733" cy="306815"/>
            <a:chOff x="2832100" y="2760663"/>
            <a:chExt cx="260350" cy="423863"/>
          </a:xfrm>
        </p:grpSpPr>
        <p:sp>
          <p:nvSpPr>
            <p:cNvPr id="41" name="Freeform 40">
              <a:extLst>
                <a:ext uri="{FF2B5EF4-FFF2-40B4-BE49-F238E27FC236}">
                  <a16:creationId xmlns:a16="http://schemas.microsoft.com/office/drawing/2014/main" id="{DFDAE927-F310-2E4A-BED4-4FA46E0B7908}"/>
                </a:ext>
              </a:extLst>
            </p:cNvPr>
            <p:cNvSpPr>
              <a:spLocks noEditPoints="1"/>
            </p:cNvSpPr>
            <p:nvPr/>
          </p:nvSpPr>
          <p:spPr bwMode="auto">
            <a:xfrm>
              <a:off x="2898775" y="3095625"/>
              <a:ext cx="123825" cy="38100"/>
            </a:xfrm>
            <a:custGeom>
              <a:avLst/>
              <a:gdLst>
                <a:gd name="T0" fmla="*/ 62 w 73"/>
                <a:gd name="T1" fmla="*/ 22 h 22"/>
                <a:gd name="T2" fmla="*/ 12 w 73"/>
                <a:gd name="T3" fmla="*/ 22 h 22"/>
                <a:gd name="T4" fmla="*/ 0 w 73"/>
                <a:gd name="T5" fmla="*/ 11 h 22"/>
                <a:gd name="T6" fmla="*/ 12 w 73"/>
                <a:gd name="T7" fmla="*/ 0 h 22"/>
                <a:gd name="T8" fmla="*/ 62 w 73"/>
                <a:gd name="T9" fmla="*/ 0 h 22"/>
                <a:gd name="T10" fmla="*/ 73 w 73"/>
                <a:gd name="T11" fmla="*/ 11 h 22"/>
                <a:gd name="T12" fmla="*/ 62 w 73"/>
                <a:gd name="T13" fmla="*/ 22 h 22"/>
                <a:gd name="T14" fmla="*/ 12 w 73"/>
                <a:gd name="T15" fmla="*/ 5 h 22"/>
                <a:gd name="T16" fmla="*/ 5 w 73"/>
                <a:gd name="T17" fmla="*/ 11 h 22"/>
                <a:gd name="T18" fmla="*/ 12 w 73"/>
                <a:gd name="T19" fmla="*/ 18 h 22"/>
                <a:gd name="T20" fmla="*/ 62 w 73"/>
                <a:gd name="T21" fmla="*/ 18 h 22"/>
                <a:gd name="T22" fmla="*/ 69 w 73"/>
                <a:gd name="T23" fmla="*/ 11 h 22"/>
                <a:gd name="T24" fmla="*/ 62 w 73"/>
                <a:gd name="T25" fmla="*/ 5 h 22"/>
                <a:gd name="T26" fmla="*/ 12 w 73"/>
                <a:gd name="T27"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22">
                  <a:moveTo>
                    <a:pt x="62" y="22"/>
                  </a:moveTo>
                  <a:cubicBezTo>
                    <a:pt x="12" y="22"/>
                    <a:pt x="12" y="22"/>
                    <a:pt x="12" y="22"/>
                  </a:cubicBezTo>
                  <a:cubicBezTo>
                    <a:pt x="6" y="22"/>
                    <a:pt x="0" y="17"/>
                    <a:pt x="0" y="11"/>
                  </a:cubicBezTo>
                  <a:cubicBezTo>
                    <a:pt x="0" y="5"/>
                    <a:pt x="6" y="0"/>
                    <a:pt x="12" y="0"/>
                  </a:cubicBezTo>
                  <a:cubicBezTo>
                    <a:pt x="62" y="0"/>
                    <a:pt x="62" y="0"/>
                    <a:pt x="62" y="0"/>
                  </a:cubicBezTo>
                  <a:cubicBezTo>
                    <a:pt x="68" y="0"/>
                    <a:pt x="73" y="5"/>
                    <a:pt x="73" y="11"/>
                  </a:cubicBezTo>
                  <a:cubicBezTo>
                    <a:pt x="73" y="17"/>
                    <a:pt x="68" y="22"/>
                    <a:pt x="62" y="22"/>
                  </a:cubicBezTo>
                  <a:close/>
                  <a:moveTo>
                    <a:pt x="12" y="5"/>
                  </a:moveTo>
                  <a:cubicBezTo>
                    <a:pt x="8" y="5"/>
                    <a:pt x="5" y="7"/>
                    <a:pt x="5" y="11"/>
                  </a:cubicBezTo>
                  <a:cubicBezTo>
                    <a:pt x="5" y="15"/>
                    <a:pt x="8" y="18"/>
                    <a:pt x="12" y="18"/>
                  </a:cubicBezTo>
                  <a:cubicBezTo>
                    <a:pt x="62" y="18"/>
                    <a:pt x="62" y="18"/>
                    <a:pt x="62" y="18"/>
                  </a:cubicBezTo>
                  <a:cubicBezTo>
                    <a:pt x="66" y="18"/>
                    <a:pt x="69" y="15"/>
                    <a:pt x="69" y="11"/>
                  </a:cubicBezTo>
                  <a:cubicBezTo>
                    <a:pt x="69" y="7"/>
                    <a:pt x="66" y="5"/>
                    <a:pt x="62" y="5"/>
                  </a:cubicBezTo>
                  <a:lnTo>
                    <a:pt x="12"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ysClr val="windowText" lastClr="000000"/>
                </a:solidFill>
                <a:effectLst/>
                <a:uLnTx/>
                <a:uFillTx/>
              </a:endParaRPr>
            </a:p>
          </p:txBody>
        </p:sp>
        <p:sp>
          <p:nvSpPr>
            <p:cNvPr id="42" name="Freeform 41">
              <a:extLst>
                <a:ext uri="{FF2B5EF4-FFF2-40B4-BE49-F238E27FC236}">
                  <a16:creationId xmlns:a16="http://schemas.microsoft.com/office/drawing/2014/main" id="{DAAF9A8C-4EC1-E745-B7A8-38EA58EAF6E8}"/>
                </a:ext>
              </a:extLst>
            </p:cNvPr>
            <p:cNvSpPr>
              <a:spLocks noEditPoints="1"/>
            </p:cNvSpPr>
            <p:nvPr/>
          </p:nvSpPr>
          <p:spPr bwMode="auto">
            <a:xfrm>
              <a:off x="2898775" y="3127375"/>
              <a:ext cx="123825" cy="36513"/>
            </a:xfrm>
            <a:custGeom>
              <a:avLst/>
              <a:gdLst>
                <a:gd name="T0" fmla="*/ 62 w 73"/>
                <a:gd name="T1" fmla="*/ 22 h 22"/>
                <a:gd name="T2" fmla="*/ 12 w 73"/>
                <a:gd name="T3" fmla="*/ 22 h 22"/>
                <a:gd name="T4" fmla="*/ 0 w 73"/>
                <a:gd name="T5" fmla="*/ 11 h 22"/>
                <a:gd name="T6" fmla="*/ 12 w 73"/>
                <a:gd name="T7" fmla="*/ 0 h 22"/>
                <a:gd name="T8" fmla="*/ 62 w 73"/>
                <a:gd name="T9" fmla="*/ 0 h 22"/>
                <a:gd name="T10" fmla="*/ 73 w 73"/>
                <a:gd name="T11" fmla="*/ 11 h 22"/>
                <a:gd name="T12" fmla="*/ 62 w 73"/>
                <a:gd name="T13" fmla="*/ 22 h 22"/>
                <a:gd name="T14" fmla="*/ 12 w 73"/>
                <a:gd name="T15" fmla="*/ 4 h 22"/>
                <a:gd name="T16" fmla="*/ 5 w 73"/>
                <a:gd name="T17" fmla="*/ 11 h 22"/>
                <a:gd name="T18" fmla="*/ 12 w 73"/>
                <a:gd name="T19" fmla="*/ 18 h 22"/>
                <a:gd name="T20" fmla="*/ 62 w 73"/>
                <a:gd name="T21" fmla="*/ 18 h 22"/>
                <a:gd name="T22" fmla="*/ 69 w 73"/>
                <a:gd name="T23" fmla="*/ 11 h 22"/>
                <a:gd name="T24" fmla="*/ 62 w 73"/>
                <a:gd name="T25" fmla="*/ 4 h 22"/>
                <a:gd name="T26" fmla="*/ 12 w 73"/>
                <a:gd name="T27"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22">
                  <a:moveTo>
                    <a:pt x="62" y="22"/>
                  </a:moveTo>
                  <a:cubicBezTo>
                    <a:pt x="12" y="22"/>
                    <a:pt x="12" y="22"/>
                    <a:pt x="12" y="22"/>
                  </a:cubicBezTo>
                  <a:cubicBezTo>
                    <a:pt x="6" y="22"/>
                    <a:pt x="0" y="17"/>
                    <a:pt x="0" y="11"/>
                  </a:cubicBezTo>
                  <a:cubicBezTo>
                    <a:pt x="0" y="5"/>
                    <a:pt x="6" y="0"/>
                    <a:pt x="12" y="0"/>
                  </a:cubicBezTo>
                  <a:cubicBezTo>
                    <a:pt x="62" y="0"/>
                    <a:pt x="62" y="0"/>
                    <a:pt x="62" y="0"/>
                  </a:cubicBezTo>
                  <a:cubicBezTo>
                    <a:pt x="68" y="0"/>
                    <a:pt x="73" y="5"/>
                    <a:pt x="73" y="11"/>
                  </a:cubicBezTo>
                  <a:cubicBezTo>
                    <a:pt x="73" y="17"/>
                    <a:pt x="68" y="22"/>
                    <a:pt x="62" y="22"/>
                  </a:cubicBezTo>
                  <a:close/>
                  <a:moveTo>
                    <a:pt x="12" y="4"/>
                  </a:moveTo>
                  <a:cubicBezTo>
                    <a:pt x="8" y="4"/>
                    <a:pt x="5" y="7"/>
                    <a:pt x="5" y="11"/>
                  </a:cubicBezTo>
                  <a:cubicBezTo>
                    <a:pt x="5" y="15"/>
                    <a:pt x="8" y="18"/>
                    <a:pt x="12" y="18"/>
                  </a:cubicBezTo>
                  <a:cubicBezTo>
                    <a:pt x="62" y="18"/>
                    <a:pt x="62" y="18"/>
                    <a:pt x="62" y="18"/>
                  </a:cubicBezTo>
                  <a:cubicBezTo>
                    <a:pt x="66" y="18"/>
                    <a:pt x="69" y="15"/>
                    <a:pt x="69" y="11"/>
                  </a:cubicBezTo>
                  <a:cubicBezTo>
                    <a:pt x="69" y="7"/>
                    <a:pt x="66" y="4"/>
                    <a:pt x="62" y="4"/>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ysClr val="windowText" lastClr="000000"/>
                </a:solidFill>
                <a:effectLst/>
                <a:uLnTx/>
                <a:uFillTx/>
              </a:endParaRPr>
            </a:p>
          </p:txBody>
        </p:sp>
        <p:sp>
          <p:nvSpPr>
            <p:cNvPr id="43" name="Freeform 42">
              <a:extLst>
                <a:ext uri="{FF2B5EF4-FFF2-40B4-BE49-F238E27FC236}">
                  <a16:creationId xmlns:a16="http://schemas.microsoft.com/office/drawing/2014/main" id="{C0D597B0-20A6-0046-926F-FA22F68143DF}"/>
                </a:ext>
              </a:extLst>
            </p:cNvPr>
            <p:cNvSpPr>
              <a:spLocks/>
            </p:cNvSpPr>
            <p:nvPr/>
          </p:nvSpPr>
          <p:spPr bwMode="auto">
            <a:xfrm>
              <a:off x="2921000" y="3157538"/>
              <a:ext cx="80963" cy="26988"/>
            </a:xfrm>
            <a:custGeom>
              <a:avLst/>
              <a:gdLst>
                <a:gd name="T0" fmla="*/ 24 w 48"/>
                <a:gd name="T1" fmla="*/ 16 h 16"/>
                <a:gd name="T2" fmla="*/ 0 w 48"/>
                <a:gd name="T3" fmla="*/ 2 h 16"/>
                <a:gd name="T4" fmla="*/ 2 w 48"/>
                <a:gd name="T5" fmla="*/ 0 h 16"/>
                <a:gd name="T6" fmla="*/ 4 w 48"/>
                <a:gd name="T7" fmla="*/ 2 h 16"/>
                <a:gd name="T8" fmla="*/ 24 w 48"/>
                <a:gd name="T9" fmla="*/ 11 h 16"/>
                <a:gd name="T10" fmla="*/ 43 w 48"/>
                <a:gd name="T11" fmla="*/ 2 h 16"/>
                <a:gd name="T12" fmla="*/ 46 w 48"/>
                <a:gd name="T13" fmla="*/ 0 h 16"/>
                <a:gd name="T14" fmla="*/ 48 w 48"/>
                <a:gd name="T15" fmla="*/ 2 h 16"/>
                <a:gd name="T16" fmla="*/ 24 w 4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6">
                  <a:moveTo>
                    <a:pt x="24" y="16"/>
                  </a:moveTo>
                  <a:cubicBezTo>
                    <a:pt x="10" y="16"/>
                    <a:pt x="0" y="10"/>
                    <a:pt x="0" y="2"/>
                  </a:cubicBezTo>
                  <a:cubicBezTo>
                    <a:pt x="0" y="1"/>
                    <a:pt x="1" y="0"/>
                    <a:pt x="2" y="0"/>
                  </a:cubicBezTo>
                  <a:cubicBezTo>
                    <a:pt x="3" y="0"/>
                    <a:pt x="4" y="1"/>
                    <a:pt x="4" y="2"/>
                  </a:cubicBezTo>
                  <a:cubicBezTo>
                    <a:pt x="4" y="6"/>
                    <a:pt x="12" y="11"/>
                    <a:pt x="24" y="11"/>
                  </a:cubicBezTo>
                  <a:cubicBezTo>
                    <a:pt x="35" y="11"/>
                    <a:pt x="43" y="6"/>
                    <a:pt x="43" y="2"/>
                  </a:cubicBezTo>
                  <a:cubicBezTo>
                    <a:pt x="43" y="1"/>
                    <a:pt x="44" y="0"/>
                    <a:pt x="46" y="0"/>
                  </a:cubicBezTo>
                  <a:cubicBezTo>
                    <a:pt x="47" y="0"/>
                    <a:pt x="48" y="1"/>
                    <a:pt x="48" y="2"/>
                  </a:cubicBezTo>
                  <a:cubicBezTo>
                    <a:pt x="48" y="10"/>
                    <a:pt x="37" y="16"/>
                    <a:pt x="24"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ysClr val="windowText" lastClr="000000"/>
                </a:solidFill>
                <a:effectLst/>
                <a:uLnTx/>
                <a:uFillTx/>
              </a:endParaRPr>
            </a:p>
          </p:txBody>
        </p:sp>
        <p:sp>
          <p:nvSpPr>
            <p:cNvPr id="44" name="Freeform 43">
              <a:extLst>
                <a:ext uri="{FF2B5EF4-FFF2-40B4-BE49-F238E27FC236}">
                  <a16:creationId xmlns:a16="http://schemas.microsoft.com/office/drawing/2014/main" id="{6221E02A-E710-8243-9695-3D376F460D45}"/>
                </a:ext>
              </a:extLst>
            </p:cNvPr>
            <p:cNvSpPr>
              <a:spLocks noEditPoints="1"/>
            </p:cNvSpPr>
            <p:nvPr/>
          </p:nvSpPr>
          <p:spPr bwMode="auto">
            <a:xfrm>
              <a:off x="2832100" y="2760663"/>
              <a:ext cx="260350" cy="314325"/>
            </a:xfrm>
            <a:custGeom>
              <a:avLst/>
              <a:gdLst>
                <a:gd name="T0" fmla="*/ 101 w 154"/>
                <a:gd name="T1" fmla="*/ 185 h 185"/>
                <a:gd name="T2" fmla="*/ 53 w 154"/>
                <a:gd name="T3" fmla="*/ 185 h 185"/>
                <a:gd name="T4" fmla="*/ 32 w 154"/>
                <a:gd name="T5" fmla="*/ 164 h 185"/>
                <a:gd name="T6" fmla="*/ 32 w 154"/>
                <a:gd name="T7" fmla="*/ 149 h 185"/>
                <a:gd name="T8" fmla="*/ 22 w 154"/>
                <a:gd name="T9" fmla="*/ 130 h 185"/>
                <a:gd name="T10" fmla="*/ 0 w 154"/>
                <a:gd name="T11" fmla="*/ 77 h 185"/>
                <a:gd name="T12" fmla="*/ 77 w 154"/>
                <a:gd name="T13" fmla="*/ 0 h 185"/>
                <a:gd name="T14" fmla="*/ 154 w 154"/>
                <a:gd name="T15" fmla="*/ 77 h 185"/>
                <a:gd name="T16" fmla="*/ 132 w 154"/>
                <a:gd name="T17" fmla="*/ 130 h 185"/>
                <a:gd name="T18" fmla="*/ 122 w 154"/>
                <a:gd name="T19" fmla="*/ 149 h 185"/>
                <a:gd name="T20" fmla="*/ 122 w 154"/>
                <a:gd name="T21" fmla="*/ 164 h 185"/>
                <a:gd name="T22" fmla="*/ 101 w 154"/>
                <a:gd name="T23" fmla="*/ 185 h 185"/>
                <a:gd name="T24" fmla="*/ 77 w 154"/>
                <a:gd name="T25" fmla="*/ 5 h 185"/>
                <a:gd name="T26" fmla="*/ 5 w 154"/>
                <a:gd name="T27" fmla="*/ 77 h 185"/>
                <a:gd name="T28" fmla="*/ 25 w 154"/>
                <a:gd name="T29" fmla="*/ 127 h 185"/>
                <a:gd name="T30" fmla="*/ 36 w 154"/>
                <a:gd name="T31" fmla="*/ 149 h 185"/>
                <a:gd name="T32" fmla="*/ 36 w 154"/>
                <a:gd name="T33" fmla="*/ 164 h 185"/>
                <a:gd name="T34" fmla="*/ 53 w 154"/>
                <a:gd name="T35" fmla="*/ 180 h 185"/>
                <a:gd name="T36" fmla="*/ 101 w 154"/>
                <a:gd name="T37" fmla="*/ 180 h 185"/>
                <a:gd name="T38" fmla="*/ 117 w 154"/>
                <a:gd name="T39" fmla="*/ 164 h 185"/>
                <a:gd name="T40" fmla="*/ 117 w 154"/>
                <a:gd name="T41" fmla="*/ 149 h 185"/>
                <a:gd name="T42" fmla="*/ 129 w 154"/>
                <a:gd name="T43" fmla="*/ 127 h 185"/>
                <a:gd name="T44" fmla="*/ 149 w 154"/>
                <a:gd name="T45" fmla="*/ 77 h 185"/>
                <a:gd name="T46" fmla="*/ 77 w 154"/>
                <a:gd name="T47" fmla="*/ 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4" h="185">
                  <a:moveTo>
                    <a:pt x="101" y="185"/>
                  </a:moveTo>
                  <a:cubicBezTo>
                    <a:pt x="53" y="185"/>
                    <a:pt x="53" y="185"/>
                    <a:pt x="53" y="185"/>
                  </a:cubicBezTo>
                  <a:cubicBezTo>
                    <a:pt x="41" y="185"/>
                    <a:pt x="32" y="175"/>
                    <a:pt x="32" y="164"/>
                  </a:cubicBezTo>
                  <a:cubicBezTo>
                    <a:pt x="32" y="149"/>
                    <a:pt x="32" y="149"/>
                    <a:pt x="32" y="149"/>
                  </a:cubicBezTo>
                  <a:cubicBezTo>
                    <a:pt x="32" y="141"/>
                    <a:pt x="28" y="137"/>
                    <a:pt x="22" y="130"/>
                  </a:cubicBezTo>
                  <a:cubicBezTo>
                    <a:pt x="8" y="117"/>
                    <a:pt x="0" y="97"/>
                    <a:pt x="0" y="77"/>
                  </a:cubicBezTo>
                  <a:cubicBezTo>
                    <a:pt x="0" y="34"/>
                    <a:pt x="34" y="0"/>
                    <a:pt x="77" y="0"/>
                  </a:cubicBezTo>
                  <a:cubicBezTo>
                    <a:pt x="119" y="0"/>
                    <a:pt x="154" y="34"/>
                    <a:pt x="154" y="77"/>
                  </a:cubicBezTo>
                  <a:cubicBezTo>
                    <a:pt x="154" y="97"/>
                    <a:pt x="146" y="117"/>
                    <a:pt x="132" y="130"/>
                  </a:cubicBezTo>
                  <a:cubicBezTo>
                    <a:pt x="125" y="137"/>
                    <a:pt x="122" y="141"/>
                    <a:pt x="122" y="149"/>
                  </a:cubicBezTo>
                  <a:cubicBezTo>
                    <a:pt x="122" y="164"/>
                    <a:pt x="122" y="164"/>
                    <a:pt x="122" y="164"/>
                  </a:cubicBezTo>
                  <a:cubicBezTo>
                    <a:pt x="122" y="175"/>
                    <a:pt x="113" y="185"/>
                    <a:pt x="101" y="185"/>
                  </a:cubicBezTo>
                  <a:close/>
                  <a:moveTo>
                    <a:pt x="77" y="5"/>
                  </a:moveTo>
                  <a:cubicBezTo>
                    <a:pt x="37" y="5"/>
                    <a:pt x="5" y="37"/>
                    <a:pt x="5" y="77"/>
                  </a:cubicBezTo>
                  <a:cubicBezTo>
                    <a:pt x="5" y="96"/>
                    <a:pt x="12" y="114"/>
                    <a:pt x="25" y="127"/>
                  </a:cubicBezTo>
                  <a:cubicBezTo>
                    <a:pt x="32" y="134"/>
                    <a:pt x="36" y="140"/>
                    <a:pt x="36" y="149"/>
                  </a:cubicBezTo>
                  <a:cubicBezTo>
                    <a:pt x="36" y="164"/>
                    <a:pt x="36" y="164"/>
                    <a:pt x="36" y="164"/>
                  </a:cubicBezTo>
                  <a:cubicBezTo>
                    <a:pt x="36" y="173"/>
                    <a:pt x="44" y="180"/>
                    <a:pt x="53" y="180"/>
                  </a:cubicBezTo>
                  <a:cubicBezTo>
                    <a:pt x="101" y="180"/>
                    <a:pt x="101" y="180"/>
                    <a:pt x="101" y="180"/>
                  </a:cubicBezTo>
                  <a:cubicBezTo>
                    <a:pt x="110" y="180"/>
                    <a:pt x="117" y="173"/>
                    <a:pt x="117" y="164"/>
                  </a:cubicBezTo>
                  <a:cubicBezTo>
                    <a:pt x="117" y="149"/>
                    <a:pt x="117" y="149"/>
                    <a:pt x="117" y="149"/>
                  </a:cubicBezTo>
                  <a:cubicBezTo>
                    <a:pt x="117" y="140"/>
                    <a:pt x="122" y="134"/>
                    <a:pt x="129" y="127"/>
                  </a:cubicBezTo>
                  <a:cubicBezTo>
                    <a:pt x="142" y="114"/>
                    <a:pt x="149" y="96"/>
                    <a:pt x="149" y="77"/>
                  </a:cubicBezTo>
                  <a:cubicBezTo>
                    <a:pt x="149" y="37"/>
                    <a:pt x="117" y="5"/>
                    <a:pt x="77"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ysClr val="windowText" lastClr="000000"/>
                </a:solidFill>
                <a:effectLst/>
                <a:uLnTx/>
                <a:uFillTx/>
              </a:endParaRPr>
            </a:p>
          </p:txBody>
        </p:sp>
        <p:sp>
          <p:nvSpPr>
            <p:cNvPr id="45" name="Freeform 44">
              <a:extLst>
                <a:ext uri="{FF2B5EF4-FFF2-40B4-BE49-F238E27FC236}">
                  <a16:creationId xmlns:a16="http://schemas.microsoft.com/office/drawing/2014/main" id="{B117F646-730A-9E4F-8A65-098B017D0DEB}"/>
                </a:ext>
              </a:extLst>
            </p:cNvPr>
            <p:cNvSpPr>
              <a:spLocks noEditPoints="1"/>
            </p:cNvSpPr>
            <p:nvPr/>
          </p:nvSpPr>
          <p:spPr bwMode="auto">
            <a:xfrm>
              <a:off x="2898775" y="3065463"/>
              <a:ext cx="123825" cy="39688"/>
            </a:xfrm>
            <a:custGeom>
              <a:avLst/>
              <a:gdLst>
                <a:gd name="T0" fmla="*/ 62 w 73"/>
                <a:gd name="T1" fmla="*/ 23 h 23"/>
                <a:gd name="T2" fmla="*/ 12 w 73"/>
                <a:gd name="T3" fmla="*/ 23 h 23"/>
                <a:gd name="T4" fmla="*/ 0 w 73"/>
                <a:gd name="T5" fmla="*/ 11 h 23"/>
                <a:gd name="T6" fmla="*/ 12 w 73"/>
                <a:gd name="T7" fmla="*/ 0 h 23"/>
                <a:gd name="T8" fmla="*/ 62 w 73"/>
                <a:gd name="T9" fmla="*/ 0 h 23"/>
                <a:gd name="T10" fmla="*/ 73 w 73"/>
                <a:gd name="T11" fmla="*/ 11 h 23"/>
                <a:gd name="T12" fmla="*/ 62 w 73"/>
                <a:gd name="T13" fmla="*/ 23 h 23"/>
                <a:gd name="T14" fmla="*/ 12 w 73"/>
                <a:gd name="T15" fmla="*/ 5 h 23"/>
                <a:gd name="T16" fmla="*/ 5 w 73"/>
                <a:gd name="T17" fmla="*/ 11 h 23"/>
                <a:gd name="T18" fmla="*/ 12 w 73"/>
                <a:gd name="T19" fmla="*/ 18 h 23"/>
                <a:gd name="T20" fmla="*/ 62 w 73"/>
                <a:gd name="T21" fmla="*/ 18 h 23"/>
                <a:gd name="T22" fmla="*/ 69 w 73"/>
                <a:gd name="T23" fmla="*/ 11 h 23"/>
                <a:gd name="T24" fmla="*/ 62 w 73"/>
                <a:gd name="T25" fmla="*/ 5 h 23"/>
                <a:gd name="T26" fmla="*/ 12 w 73"/>
                <a:gd name="T27"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23">
                  <a:moveTo>
                    <a:pt x="62" y="23"/>
                  </a:moveTo>
                  <a:cubicBezTo>
                    <a:pt x="12" y="23"/>
                    <a:pt x="12" y="23"/>
                    <a:pt x="12" y="23"/>
                  </a:cubicBezTo>
                  <a:cubicBezTo>
                    <a:pt x="6" y="23"/>
                    <a:pt x="0" y="17"/>
                    <a:pt x="0" y="11"/>
                  </a:cubicBezTo>
                  <a:cubicBezTo>
                    <a:pt x="0" y="5"/>
                    <a:pt x="6" y="0"/>
                    <a:pt x="12" y="0"/>
                  </a:cubicBezTo>
                  <a:cubicBezTo>
                    <a:pt x="62" y="0"/>
                    <a:pt x="62" y="0"/>
                    <a:pt x="62" y="0"/>
                  </a:cubicBezTo>
                  <a:cubicBezTo>
                    <a:pt x="68" y="0"/>
                    <a:pt x="73" y="5"/>
                    <a:pt x="73" y="11"/>
                  </a:cubicBezTo>
                  <a:cubicBezTo>
                    <a:pt x="73" y="17"/>
                    <a:pt x="68" y="23"/>
                    <a:pt x="62" y="23"/>
                  </a:cubicBezTo>
                  <a:close/>
                  <a:moveTo>
                    <a:pt x="12" y="5"/>
                  </a:moveTo>
                  <a:cubicBezTo>
                    <a:pt x="8" y="5"/>
                    <a:pt x="5" y="8"/>
                    <a:pt x="5" y="11"/>
                  </a:cubicBezTo>
                  <a:cubicBezTo>
                    <a:pt x="5" y="15"/>
                    <a:pt x="8" y="18"/>
                    <a:pt x="12" y="18"/>
                  </a:cubicBezTo>
                  <a:cubicBezTo>
                    <a:pt x="62" y="18"/>
                    <a:pt x="62" y="18"/>
                    <a:pt x="62" y="18"/>
                  </a:cubicBezTo>
                  <a:cubicBezTo>
                    <a:pt x="66" y="18"/>
                    <a:pt x="69" y="15"/>
                    <a:pt x="69" y="11"/>
                  </a:cubicBezTo>
                  <a:cubicBezTo>
                    <a:pt x="69" y="8"/>
                    <a:pt x="66" y="5"/>
                    <a:pt x="62" y="5"/>
                  </a:cubicBezTo>
                  <a:lnTo>
                    <a:pt x="12"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ysClr val="windowText" lastClr="000000"/>
                </a:solidFill>
                <a:effectLst/>
                <a:uLnTx/>
                <a:uFillTx/>
              </a:endParaRPr>
            </a:p>
          </p:txBody>
        </p:sp>
      </p:grpSp>
      <p:sp>
        <p:nvSpPr>
          <p:cNvPr id="9" name="Oval 8">
            <a:extLst>
              <a:ext uri="{FF2B5EF4-FFF2-40B4-BE49-F238E27FC236}">
                <a16:creationId xmlns:a16="http://schemas.microsoft.com/office/drawing/2014/main" id="{669F041F-50A0-A74A-9964-FC94C23D4ABE}"/>
              </a:ext>
            </a:extLst>
          </p:cNvPr>
          <p:cNvSpPr/>
          <p:nvPr/>
        </p:nvSpPr>
        <p:spPr>
          <a:xfrm>
            <a:off x="4210012" y="1558979"/>
            <a:ext cx="751249" cy="685086"/>
          </a:xfrm>
          <a:prstGeom prst="ellipse">
            <a:avLst/>
          </a:prstGeom>
          <a:solidFill>
            <a:schemeClr val="accent5">
              <a:alpha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chemeClr val="tx1"/>
              </a:solidFill>
              <a:effectLst/>
              <a:uLnTx/>
              <a:uFillTx/>
            </a:endParaRPr>
          </a:p>
        </p:txBody>
      </p:sp>
      <p:grpSp>
        <p:nvGrpSpPr>
          <p:cNvPr id="13" name="Group 12">
            <a:extLst>
              <a:ext uri="{FF2B5EF4-FFF2-40B4-BE49-F238E27FC236}">
                <a16:creationId xmlns:a16="http://schemas.microsoft.com/office/drawing/2014/main" id="{78619302-A8E6-2B48-91E0-42E0EE50A101}"/>
              </a:ext>
            </a:extLst>
          </p:cNvPr>
          <p:cNvGrpSpPr>
            <a:grpSpLocks noChangeAspect="1"/>
          </p:cNvGrpSpPr>
          <p:nvPr/>
        </p:nvGrpSpPr>
        <p:grpSpPr bwMode="auto">
          <a:xfrm>
            <a:off x="4389507" y="1661097"/>
            <a:ext cx="424948" cy="386825"/>
            <a:chOff x="3156" y="841"/>
            <a:chExt cx="208" cy="199"/>
          </a:xfrm>
          <a:solidFill>
            <a:srgbClr val="FFFFFF"/>
          </a:solidFill>
        </p:grpSpPr>
        <p:sp>
          <p:nvSpPr>
            <p:cNvPr id="27" name="Freeform 5">
              <a:extLst>
                <a:ext uri="{FF2B5EF4-FFF2-40B4-BE49-F238E27FC236}">
                  <a16:creationId xmlns:a16="http://schemas.microsoft.com/office/drawing/2014/main" id="{098C0957-B803-A543-AFDB-F522E9AE21B4}"/>
                </a:ext>
              </a:extLst>
            </p:cNvPr>
            <p:cNvSpPr>
              <a:spLocks noEditPoints="1"/>
            </p:cNvSpPr>
            <p:nvPr/>
          </p:nvSpPr>
          <p:spPr bwMode="auto">
            <a:xfrm>
              <a:off x="3156" y="841"/>
              <a:ext cx="208" cy="199"/>
            </a:xfrm>
            <a:custGeom>
              <a:avLst/>
              <a:gdLst>
                <a:gd name="T0" fmla="*/ 604 w 638"/>
                <a:gd name="T1" fmla="*/ 449 h 612"/>
                <a:gd name="T2" fmla="*/ 594 w 638"/>
                <a:gd name="T3" fmla="*/ 449 h 612"/>
                <a:gd name="T4" fmla="*/ 543 w 638"/>
                <a:gd name="T5" fmla="*/ 205 h 612"/>
                <a:gd name="T6" fmla="*/ 514 w 638"/>
                <a:gd name="T7" fmla="*/ 183 h 612"/>
                <a:gd name="T8" fmla="*/ 494 w 638"/>
                <a:gd name="T9" fmla="*/ 183 h 612"/>
                <a:gd name="T10" fmla="*/ 494 w 638"/>
                <a:gd name="T11" fmla="*/ 131 h 612"/>
                <a:gd name="T12" fmla="*/ 522 w 638"/>
                <a:gd name="T13" fmla="*/ 131 h 612"/>
                <a:gd name="T14" fmla="*/ 554 w 638"/>
                <a:gd name="T15" fmla="*/ 99 h 612"/>
                <a:gd name="T16" fmla="*/ 554 w 638"/>
                <a:gd name="T17" fmla="*/ 32 h 612"/>
                <a:gd name="T18" fmla="*/ 522 w 638"/>
                <a:gd name="T19" fmla="*/ 0 h 612"/>
                <a:gd name="T20" fmla="*/ 269 w 638"/>
                <a:gd name="T21" fmla="*/ 0 h 612"/>
                <a:gd name="T22" fmla="*/ 237 w 638"/>
                <a:gd name="T23" fmla="*/ 32 h 612"/>
                <a:gd name="T24" fmla="*/ 237 w 638"/>
                <a:gd name="T25" fmla="*/ 99 h 612"/>
                <a:gd name="T26" fmla="*/ 269 w 638"/>
                <a:gd name="T27" fmla="*/ 131 h 612"/>
                <a:gd name="T28" fmla="*/ 433 w 638"/>
                <a:gd name="T29" fmla="*/ 131 h 612"/>
                <a:gd name="T30" fmla="*/ 433 w 638"/>
                <a:gd name="T31" fmla="*/ 183 h 612"/>
                <a:gd name="T32" fmla="*/ 124 w 638"/>
                <a:gd name="T33" fmla="*/ 183 h 612"/>
                <a:gd name="T34" fmla="*/ 95 w 638"/>
                <a:gd name="T35" fmla="*/ 205 h 612"/>
                <a:gd name="T36" fmla="*/ 44 w 638"/>
                <a:gd name="T37" fmla="*/ 449 h 612"/>
                <a:gd name="T38" fmla="*/ 35 w 638"/>
                <a:gd name="T39" fmla="*/ 449 h 612"/>
                <a:gd name="T40" fmla="*/ 0 w 638"/>
                <a:gd name="T41" fmla="*/ 484 h 612"/>
                <a:gd name="T42" fmla="*/ 0 w 638"/>
                <a:gd name="T43" fmla="*/ 578 h 612"/>
                <a:gd name="T44" fmla="*/ 35 w 638"/>
                <a:gd name="T45" fmla="*/ 612 h 612"/>
                <a:gd name="T46" fmla="*/ 604 w 638"/>
                <a:gd name="T47" fmla="*/ 612 h 612"/>
                <a:gd name="T48" fmla="*/ 638 w 638"/>
                <a:gd name="T49" fmla="*/ 578 h 612"/>
                <a:gd name="T50" fmla="*/ 638 w 638"/>
                <a:gd name="T51" fmla="*/ 484 h 612"/>
                <a:gd name="T52" fmla="*/ 604 w 638"/>
                <a:gd name="T53" fmla="*/ 449 h 612"/>
                <a:gd name="T54" fmla="*/ 251 w 638"/>
                <a:gd name="T55" fmla="*/ 99 h 612"/>
                <a:gd name="T56" fmla="*/ 251 w 638"/>
                <a:gd name="T57" fmla="*/ 32 h 612"/>
                <a:gd name="T58" fmla="*/ 269 w 638"/>
                <a:gd name="T59" fmla="*/ 14 h 612"/>
                <a:gd name="T60" fmla="*/ 522 w 638"/>
                <a:gd name="T61" fmla="*/ 14 h 612"/>
                <a:gd name="T62" fmla="*/ 540 w 638"/>
                <a:gd name="T63" fmla="*/ 32 h 612"/>
                <a:gd name="T64" fmla="*/ 540 w 638"/>
                <a:gd name="T65" fmla="*/ 99 h 612"/>
                <a:gd name="T66" fmla="*/ 522 w 638"/>
                <a:gd name="T67" fmla="*/ 117 h 612"/>
                <a:gd name="T68" fmla="*/ 269 w 638"/>
                <a:gd name="T69" fmla="*/ 117 h 612"/>
                <a:gd name="T70" fmla="*/ 251 w 638"/>
                <a:gd name="T71" fmla="*/ 99 h 612"/>
                <a:gd name="T72" fmla="*/ 447 w 638"/>
                <a:gd name="T73" fmla="*/ 131 h 612"/>
                <a:gd name="T74" fmla="*/ 480 w 638"/>
                <a:gd name="T75" fmla="*/ 131 h 612"/>
                <a:gd name="T76" fmla="*/ 480 w 638"/>
                <a:gd name="T77" fmla="*/ 183 h 612"/>
                <a:gd name="T78" fmla="*/ 447 w 638"/>
                <a:gd name="T79" fmla="*/ 183 h 612"/>
                <a:gd name="T80" fmla="*/ 447 w 638"/>
                <a:gd name="T81" fmla="*/ 131 h 612"/>
                <a:gd name="T82" fmla="*/ 624 w 638"/>
                <a:gd name="T83" fmla="*/ 578 h 612"/>
                <a:gd name="T84" fmla="*/ 604 w 638"/>
                <a:gd name="T85" fmla="*/ 598 h 612"/>
                <a:gd name="T86" fmla="*/ 35 w 638"/>
                <a:gd name="T87" fmla="*/ 598 h 612"/>
                <a:gd name="T88" fmla="*/ 14 w 638"/>
                <a:gd name="T89" fmla="*/ 578 h 612"/>
                <a:gd name="T90" fmla="*/ 14 w 638"/>
                <a:gd name="T91" fmla="*/ 484 h 612"/>
                <a:gd name="T92" fmla="*/ 35 w 638"/>
                <a:gd name="T93" fmla="*/ 463 h 612"/>
                <a:gd name="T94" fmla="*/ 50 w 638"/>
                <a:gd name="T95" fmla="*/ 463 h 612"/>
                <a:gd name="T96" fmla="*/ 57 w 638"/>
                <a:gd name="T97" fmla="*/ 458 h 612"/>
                <a:gd name="T98" fmla="*/ 109 w 638"/>
                <a:gd name="T99" fmla="*/ 208 h 612"/>
                <a:gd name="T100" fmla="*/ 124 w 638"/>
                <a:gd name="T101" fmla="*/ 197 h 612"/>
                <a:gd name="T102" fmla="*/ 514 w 638"/>
                <a:gd name="T103" fmla="*/ 197 h 612"/>
                <a:gd name="T104" fmla="*/ 529 w 638"/>
                <a:gd name="T105" fmla="*/ 208 h 612"/>
                <a:gd name="T106" fmla="*/ 581 w 638"/>
                <a:gd name="T107" fmla="*/ 458 h 612"/>
                <a:gd name="T108" fmla="*/ 588 w 638"/>
                <a:gd name="T109" fmla="*/ 463 h 612"/>
                <a:gd name="T110" fmla="*/ 604 w 638"/>
                <a:gd name="T111" fmla="*/ 463 h 612"/>
                <a:gd name="T112" fmla="*/ 624 w 638"/>
                <a:gd name="T113" fmla="*/ 484 h 612"/>
                <a:gd name="T114" fmla="*/ 624 w 638"/>
                <a:gd name="T115" fmla="*/ 578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8" h="612">
                  <a:moveTo>
                    <a:pt x="604" y="449"/>
                  </a:moveTo>
                  <a:cubicBezTo>
                    <a:pt x="594" y="449"/>
                    <a:pt x="594" y="449"/>
                    <a:pt x="594" y="449"/>
                  </a:cubicBezTo>
                  <a:cubicBezTo>
                    <a:pt x="543" y="205"/>
                    <a:pt x="543" y="205"/>
                    <a:pt x="543" y="205"/>
                  </a:cubicBezTo>
                  <a:cubicBezTo>
                    <a:pt x="540" y="193"/>
                    <a:pt x="528" y="183"/>
                    <a:pt x="514" y="183"/>
                  </a:cubicBezTo>
                  <a:cubicBezTo>
                    <a:pt x="494" y="183"/>
                    <a:pt x="494" y="183"/>
                    <a:pt x="494" y="183"/>
                  </a:cubicBezTo>
                  <a:cubicBezTo>
                    <a:pt x="494" y="131"/>
                    <a:pt x="494" y="131"/>
                    <a:pt x="494" y="131"/>
                  </a:cubicBezTo>
                  <a:cubicBezTo>
                    <a:pt x="522" y="131"/>
                    <a:pt x="522" y="131"/>
                    <a:pt x="522" y="131"/>
                  </a:cubicBezTo>
                  <a:cubicBezTo>
                    <a:pt x="539" y="131"/>
                    <a:pt x="554" y="117"/>
                    <a:pt x="554" y="99"/>
                  </a:cubicBezTo>
                  <a:cubicBezTo>
                    <a:pt x="554" y="32"/>
                    <a:pt x="554" y="32"/>
                    <a:pt x="554" y="32"/>
                  </a:cubicBezTo>
                  <a:cubicBezTo>
                    <a:pt x="554" y="15"/>
                    <a:pt x="539" y="0"/>
                    <a:pt x="522" y="0"/>
                  </a:cubicBezTo>
                  <a:cubicBezTo>
                    <a:pt x="269" y="0"/>
                    <a:pt x="269" y="0"/>
                    <a:pt x="269" y="0"/>
                  </a:cubicBezTo>
                  <a:cubicBezTo>
                    <a:pt x="251" y="0"/>
                    <a:pt x="237" y="15"/>
                    <a:pt x="237" y="32"/>
                  </a:cubicBezTo>
                  <a:cubicBezTo>
                    <a:pt x="237" y="99"/>
                    <a:pt x="237" y="99"/>
                    <a:pt x="237" y="99"/>
                  </a:cubicBezTo>
                  <a:cubicBezTo>
                    <a:pt x="237" y="117"/>
                    <a:pt x="251" y="131"/>
                    <a:pt x="269" y="131"/>
                  </a:cubicBezTo>
                  <a:cubicBezTo>
                    <a:pt x="433" y="131"/>
                    <a:pt x="433" y="131"/>
                    <a:pt x="433" y="131"/>
                  </a:cubicBezTo>
                  <a:cubicBezTo>
                    <a:pt x="433" y="183"/>
                    <a:pt x="433" y="183"/>
                    <a:pt x="433" y="183"/>
                  </a:cubicBezTo>
                  <a:cubicBezTo>
                    <a:pt x="124" y="183"/>
                    <a:pt x="124" y="183"/>
                    <a:pt x="124" y="183"/>
                  </a:cubicBezTo>
                  <a:cubicBezTo>
                    <a:pt x="111" y="183"/>
                    <a:pt x="98" y="193"/>
                    <a:pt x="95" y="205"/>
                  </a:cubicBezTo>
                  <a:cubicBezTo>
                    <a:pt x="44" y="449"/>
                    <a:pt x="44" y="449"/>
                    <a:pt x="44" y="449"/>
                  </a:cubicBezTo>
                  <a:cubicBezTo>
                    <a:pt x="35" y="449"/>
                    <a:pt x="35" y="449"/>
                    <a:pt x="35" y="449"/>
                  </a:cubicBezTo>
                  <a:cubicBezTo>
                    <a:pt x="15" y="449"/>
                    <a:pt x="0" y="465"/>
                    <a:pt x="0" y="484"/>
                  </a:cubicBezTo>
                  <a:cubicBezTo>
                    <a:pt x="0" y="578"/>
                    <a:pt x="0" y="578"/>
                    <a:pt x="0" y="578"/>
                  </a:cubicBezTo>
                  <a:cubicBezTo>
                    <a:pt x="0" y="597"/>
                    <a:pt x="15" y="612"/>
                    <a:pt x="35" y="612"/>
                  </a:cubicBezTo>
                  <a:cubicBezTo>
                    <a:pt x="604" y="612"/>
                    <a:pt x="604" y="612"/>
                    <a:pt x="604" y="612"/>
                  </a:cubicBezTo>
                  <a:cubicBezTo>
                    <a:pt x="623" y="612"/>
                    <a:pt x="638" y="597"/>
                    <a:pt x="638" y="578"/>
                  </a:cubicBezTo>
                  <a:cubicBezTo>
                    <a:pt x="638" y="484"/>
                    <a:pt x="638" y="484"/>
                    <a:pt x="638" y="484"/>
                  </a:cubicBezTo>
                  <a:cubicBezTo>
                    <a:pt x="638" y="465"/>
                    <a:pt x="623" y="449"/>
                    <a:pt x="604" y="449"/>
                  </a:cubicBezTo>
                  <a:close/>
                  <a:moveTo>
                    <a:pt x="251" y="99"/>
                  </a:moveTo>
                  <a:cubicBezTo>
                    <a:pt x="251" y="32"/>
                    <a:pt x="251" y="32"/>
                    <a:pt x="251" y="32"/>
                  </a:cubicBezTo>
                  <a:cubicBezTo>
                    <a:pt x="251" y="22"/>
                    <a:pt x="259" y="14"/>
                    <a:pt x="269" y="14"/>
                  </a:cubicBezTo>
                  <a:cubicBezTo>
                    <a:pt x="522" y="14"/>
                    <a:pt x="522" y="14"/>
                    <a:pt x="522" y="14"/>
                  </a:cubicBezTo>
                  <a:cubicBezTo>
                    <a:pt x="531" y="14"/>
                    <a:pt x="540" y="22"/>
                    <a:pt x="540" y="32"/>
                  </a:cubicBezTo>
                  <a:cubicBezTo>
                    <a:pt x="540" y="99"/>
                    <a:pt x="540" y="99"/>
                    <a:pt x="540" y="99"/>
                  </a:cubicBezTo>
                  <a:cubicBezTo>
                    <a:pt x="540" y="109"/>
                    <a:pt x="531" y="117"/>
                    <a:pt x="522" y="117"/>
                  </a:cubicBezTo>
                  <a:cubicBezTo>
                    <a:pt x="269" y="117"/>
                    <a:pt x="269" y="117"/>
                    <a:pt x="269" y="117"/>
                  </a:cubicBezTo>
                  <a:cubicBezTo>
                    <a:pt x="259" y="117"/>
                    <a:pt x="251" y="109"/>
                    <a:pt x="251" y="99"/>
                  </a:cubicBezTo>
                  <a:close/>
                  <a:moveTo>
                    <a:pt x="447" y="131"/>
                  </a:moveTo>
                  <a:cubicBezTo>
                    <a:pt x="480" y="131"/>
                    <a:pt x="480" y="131"/>
                    <a:pt x="480" y="131"/>
                  </a:cubicBezTo>
                  <a:cubicBezTo>
                    <a:pt x="480" y="183"/>
                    <a:pt x="480" y="183"/>
                    <a:pt x="480" y="183"/>
                  </a:cubicBezTo>
                  <a:cubicBezTo>
                    <a:pt x="447" y="183"/>
                    <a:pt x="447" y="183"/>
                    <a:pt x="447" y="183"/>
                  </a:cubicBezTo>
                  <a:lnTo>
                    <a:pt x="447" y="131"/>
                  </a:lnTo>
                  <a:close/>
                  <a:moveTo>
                    <a:pt x="624" y="578"/>
                  </a:moveTo>
                  <a:cubicBezTo>
                    <a:pt x="624" y="589"/>
                    <a:pt x="615" y="598"/>
                    <a:pt x="604" y="598"/>
                  </a:cubicBezTo>
                  <a:cubicBezTo>
                    <a:pt x="35" y="598"/>
                    <a:pt x="35" y="598"/>
                    <a:pt x="35" y="598"/>
                  </a:cubicBezTo>
                  <a:cubicBezTo>
                    <a:pt x="23" y="598"/>
                    <a:pt x="14" y="589"/>
                    <a:pt x="14" y="578"/>
                  </a:cubicBezTo>
                  <a:cubicBezTo>
                    <a:pt x="14" y="484"/>
                    <a:pt x="14" y="484"/>
                    <a:pt x="14" y="484"/>
                  </a:cubicBezTo>
                  <a:cubicBezTo>
                    <a:pt x="14" y="473"/>
                    <a:pt x="23" y="463"/>
                    <a:pt x="35" y="463"/>
                  </a:cubicBezTo>
                  <a:cubicBezTo>
                    <a:pt x="50" y="463"/>
                    <a:pt x="50" y="463"/>
                    <a:pt x="50" y="463"/>
                  </a:cubicBezTo>
                  <a:cubicBezTo>
                    <a:pt x="53" y="463"/>
                    <a:pt x="56" y="461"/>
                    <a:pt x="57" y="458"/>
                  </a:cubicBezTo>
                  <a:cubicBezTo>
                    <a:pt x="109" y="208"/>
                    <a:pt x="109" y="208"/>
                    <a:pt x="109" y="208"/>
                  </a:cubicBezTo>
                  <a:cubicBezTo>
                    <a:pt x="110" y="202"/>
                    <a:pt x="117" y="197"/>
                    <a:pt x="124" y="197"/>
                  </a:cubicBezTo>
                  <a:cubicBezTo>
                    <a:pt x="514" y="197"/>
                    <a:pt x="514" y="197"/>
                    <a:pt x="514" y="197"/>
                  </a:cubicBezTo>
                  <a:cubicBezTo>
                    <a:pt x="521" y="197"/>
                    <a:pt x="528" y="202"/>
                    <a:pt x="529" y="208"/>
                  </a:cubicBezTo>
                  <a:cubicBezTo>
                    <a:pt x="581" y="458"/>
                    <a:pt x="581" y="458"/>
                    <a:pt x="581" y="458"/>
                  </a:cubicBezTo>
                  <a:cubicBezTo>
                    <a:pt x="582" y="461"/>
                    <a:pt x="585" y="463"/>
                    <a:pt x="588" y="463"/>
                  </a:cubicBezTo>
                  <a:cubicBezTo>
                    <a:pt x="604" y="463"/>
                    <a:pt x="604" y="463"/>
                    <a:pt x="604" y="463"/>
                  </a:cubicBezTo>
                  <a:cubicBezTo>
                    <a:pt x="615" y="463"/>
                    <a:pt x="624" y="473"/>
                    <a:pt x="624" y="484"/>
                  </a:cubicBezTo>
                  <a:lnTo>
                    <a:pt x="624" y="5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ysClr val="windowText" lastClr="000000"/>
                </a:solidFill>
                <a:effectLst/>
                <a:uLnTx/>
                <a:uFillTx/>
              </a:endParaRPr>
            </a:p>
          </p:txBody>
        </p:sp>
        <p:sp>
          <p:nvSpPr>
            <p:cNvPr id="28" name="Freeform 6">
              <a:extLst>
                <a:ext uri="{FF2B5EF4-FFF2-40B4-BE49-F238E27FC236}">
                  <a16:creationId xmlns:a16="http://schemas.microsoft.com/office/drawing/2014/main" id="{00CA7456-50D0-A941-A442-B4B457762F0D}"/>
                </a:ext>
              </a:extLst>
            </p:cNvPr>
            <p:cNvSpPr>
              <a:spLocks noEditPoints="1"/>
            </p:cNvSpPr>
            <p:nvPr/>
          </p:nvSpPr>
          <p:spPr bwMode="auto">
            <a:xfrm>
              <a:off x="3252" y="913"/>
              <a:ext cx="77" cy="51"/>
            </a:xfrm>
            <a:custGeom>
              <a:avLst/>
              <a:gdLst>
                <a:gd name="T0" fmla="*/ 17 w 234"/>
                <a:gd name="T1" fmla="*/ 155 h 155"/>
                <a:gd name="T2" fmla="*/ 218 w 234"/>
                <a:gd name="T3" fmla="*/ 155 h 155"/>
                <a:gd name="T4" fmla="*/ 230 w 234"/>
                <a:gd name="T5" fmla="*/ 150 h 155"/>
                <a:gd name="T6" fmla="*/ 233 w 234"/>
                <a:gd name="T7" fmla="*/ 137 h 155"/>
                <a:gd name="T8" fmla="*/ 214 w 234"/>
                <a:gd name="T9" fmla="*/ 14 h 155"/>
                <a:gd name="T10" fmla="*/ 197 w 234"/>
                <a:gd name="T11" fmla="*/ 0 h 155"/>
                <a:gd name="T12" fmla="*/ 18 w 234"/>
                <a:gd name="T13" fmla="*/ 0 h 155"/>
                <a:gd name="T14" fmla="*/ 2 w 234"/>
                <a:gd name="T15" fmla="*/ 15 h 155"/>
                <a:gd name="T16" fmla="*/ 1 w 234"/>
                <a:gd name="T17" fmla="*/ 138 h 155"/>
                <a:gd name="T18" fmla="*/ 5 w 234"/>
                <a:gd name="T19" fmla="*/ 150 h 155"/>
                <a:gd name="T20" fmla="*/ 17 w 234"/>
                <a:gd name="T21" fmla="*/ 155 h 155"/>
                <a:gd name="T22" fmla="*/ 16 w 234"/>
                <a:gd name="T23" fmla="*/ 15 h 155"/>
                <a:gd name="T24" fmla="*/ 18 w 234"/>
                <a:gd name="T25" fmla="*/ 14 h 155"/>
                <a:gd name="T26" fmla="*/ 197 w 234"/>
                <a:gd name="T27" fmla="*/ 14 h 155"/>
                <a:gd name="T28" fmla="*/ 200 w 234"/>
                <a:gd name="T29" fmla="*/ 16 h 155"/>
                <a:gd name="T30" fmla="*/ 220 w 234"/>
                <a:gd name="T31" fmla="*/ 139 h 155"/>
                <a:gd name="T32" fmla="*/ 219 w 234"/>
                <a:gd name="T33" fmla="*/ 140 h 155"/>
                <a:gd name="T34" fmla="*/ 218 w 234"/>
                <a:gd name="T35" fmla="*/ 141 h 155"/>
                <a:gd name="T36" fmla="*/ 17 w 234"/>
                <a:gd name="T37" fmla="*/ 141 h 155"/>
                <a:gd name="T38" fmla="*/ 15 w 234"/>
                <a:gd name="T39" fmla="*/ 140 h 155"/>
                <a:gd name="T40" fmla="*/ 15 w 234"/>
                <a:gd name="T41" fmla="*/ 138 h 155"/>
                <a:gd name="T42" fmla="*/ 16 w 234"/>
                <a:gd name="T43" fmla="*/ 1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4" h="155">
                  <a:moveTo>
                    <a:pt x="17" y="155"/>
                  </a:moveTo>
                  <a:cubicBezTo>
                    <a:pt x="218" y="155"/>
                    <a:pt x="218" y="155"/>
                    <a:pt x="218" y="155"/>
                  </a:cubicBezTo>
                  <a:cubicBezTo>
                    <a:pt x="223" y="155"/>
                    <a:pt x="227" y="153"/>
                    <a:pt x="230" y="150"/>
                  </a:cubicBezTo>
                  <a:cubicBezTo>
                    <a:pt x="233" y="146"/>
                    <a:pt x="234" y="142"/>
                    <a:pt x="233" y="137"/>
                  </a:cubicBezTo>
                  <a:cubicBezTo>
                    <a:pt x="214" y="14"/>
                    <a:pt x="214" y="14"/>
                    <a:pt x="214" y="14"/>
                  </a:cubicBezTo>
                  <a:cubicBezTo>
                    <a:pt x="213" y="6"/>
                    <a:pt x="205" y="0"/>
                    <a:pt x="197" y="0"/>
                  </a:cubicBezTo>
                  <a:cubicBezTo>
                    <a:pt x="18" y="0"/>
                    <a:pt x="18" y="0"/>
                    <a:pt x="18" y="0"/>
                  </a:cubicBezTo>
                  <a:cubicBezTo>
                    <a:pt x="9" y="0"/>
                    <a:pt x="2" y="7"/>
                    <a:pt x="2" y="15"/>
                  </a:cubicBezTo>
                  <a:cubicBezTo>
                    <a:pt x="1" y="138"/>
                    <a:pt x="1" y="138"/>
                    <a:pt x="1" y="138"/>
                  </a:cubicBezTo>
                  <a:cubicBezTo>
                    <a:pt x="0" y="142"/>
                    <a:pt x="2" y="147"/>
                    <a:pt x="5" y="150"/>
                  </a:cubicBezTo>
                  <a:cubicBezTo>
                    <a:pt x="8" y="153"/>
                    <a:pt x="13" y="155"/>
                    <a:pt x="17" y="155"/>
                  </a:cubicBezTo>
                  <a:close/>
                  <a:moveTo>
                    <a:pt x="16" y="15"/>
                  </a:moveTo>
                  <a:cubicBezTo>
                    <a:pt x="16" y="15"/>
                    <a:pt x="17" y="14"/>
                    <a:pt x="18" y="14"/>
                  </a:cubicBezTo>
                  <a:cubicBezTo>
                    <a:pt x="197" y="14"/>
                    <a:pt x="197" y="14"/>
                    <a:pt x="197" y="14"/>
                  </a:cubicBezTo>
                  <a:cubicBezTo>
                    <a:pt x="199" y="14"/>
                    <a:pt x="200" y="16"/>
                    <a:pt x="200" y="16"/>
                  </a:cubicBezTo>
                  <a:cubicBezTo>
                    <a:pt x="220" y="139"/>
                    <a:pt x="220" y="139"/>
                    <a:pt x="220" y="139"/>
                  </a:cubicBezTo>
                  <a:cubicBezTo>
                    <a:pt x="220" y="140"/>
                    <a:pt x="220" y="140"/>
                    <a:pt x="219" y="140"/>
                  </a:cubicBezTo>
                  <a:cubicBezTo>
                    <a:pt x="219" y="141"/>
                    <a:pt x="219" y="141"/>
                    <a:pt x="218" y="141"/>
                  </a:cubicBezTo>
                  <a:cubicBezTo>
                    <a:pt x="17" y="141"/>
                    <a:pt x="17" y="141"/>
                    <a:pt x="17" y="141"/>
                  </a:cubicBezTo>
                  <a:cubicBezTo>
                    <a:pt x="16" y="141"/>
                    <a:pt x="16" y="140"/>
                    <a:pt x="15" y="140"/>
                  </a:cubicBezTo>
                  <a:cubicBezTo>
                    <a:pt x="15" y="140"/>
                    <a:pt x="15" y="139"/>
                    <a:pt x="15" y="138"/>
                  </a:cubicBezTo>
                  <a:lnTo>
                    <a:pt x="1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ysClr val="windowText" lastClr="000000"/>
                </a:solidFill>
                <a:effectLst/>
                <a:uLnTx/>
                <a:uFillTx/>
              </a:endParaRPr>
            </a:p>
          </p:txBody>
        </p:sp>
        <p:sp>
          <p:nvSpPr>
            <p:cNvPr id="29" name="Freeform 7">
              <a:extLst>
                <a:ext uri="{FF2B5EF4-FFF2-40B4-BE49-F238E27FC236}">
                  <a16:creationId xmlns:a16="http://schemas.microsoft.com/office/drawing/2014/main" id="{808EA68B-8CCF-144B-87B8-252C6B16AE51}"/>
                </a:ext>
              </a:extLst>
            </p:cNvPr>
            <p:cNvSpPr>
              <a:spLocks noEditPoints="1"/>
            </p:cNvSpPr>
            <p:nvPr/>
          </p:nvSpPr>
          <p:spPr bwMode="auto">
            <a:xfrm>
              <a:off x="3196" y="913"/>
              <a:ext cx="48" cy="22"/>
            </a:xfrm>
            <a:custGeom>
              <a:avLst/>
              <a:gdLst>
                <a:gd name="T0" fmla="*/ 15 w 147"/>
                <a:gd name="T1" fmla="*/ 66 h 66"/>
                <a:gd name="T2" fmla="*/ 129 w 147"/>
                <a:gd name="T3" fmla="*/ 66 h 66"/>
                <a:gd name="T4" fmla="*/ 145 w 147"/>
                <a:gd name="T5" fmla="*/ 51 h 66"/>
                <a:gd name="T6" fmla="*/ 147 w 147"/>
                <a:gd name="T7" fmla="*/ 16 h 66"/>
                <a:gd name="T8" fmla="*/ 143 w 147"/>
                <a:gd name="T9" fmla="*/ 5 h 66"/>
                <a:gd name="T10" fmla="*/ 132 w 147"/>
                <a:gd name="T11" fmla="*/ 0 h 66"/>
                <a:gd name="T12" fmla="*/ 23 w 147"/>
                <a:gd name="T13" fmla="*/ 0 h 66"/>
                <a:gd name="T14" fmla="*/ 6 w 147"/>
                <a:gd name="T15" fmla="*/ 14 h 66"/>
                <a:gd name="T16" fmla="*/ 1 w 147"/>
                <a:gd name="T17" fmla="*/ 49 h 66"/>
                <a:gd name="T18" fmla="*/ 4 w 147"/>
                <a:gd name="T19" fmla="*/ 61 h 66"/>
                <a:gd name="T20" fmla="*/ 15 w 147"/>
                <a:gd name="T21" fmla="*/ 66 h 66"/>
                <a:gd name="T22" fmla="*/ 20 w 147"/>
                <a:gd name="T23" fmla="*/ 16 h 66"/>
                <a:gd name="T24" fmla="*/ 23 w 147"/>
                <a:gd name="T25" fmla="*/ 14 h 66"/>
                <a:gd name="T26" fmla="*/ 132 w 147"/>
                <a:gd name="T27" fmla="*/ 14 h 66"/>
                <a:gd name="T28" fmla="*/ 133 w 147"/>
                <a:gd name="T29" fmla="*/ 15 h 66"/>
                <a:gd name="T30" fmla="*/ 131 w 147"/>
                <a:gd name="T31" fmla="*/ 50 h 66"/>
                <a:gd name="T32" fmla="*/ 129 w 147"/>
                <a:gd name="T33" fmla="*/ 52 h 66"/>
                <a:gd name="T34" fmla="*/ 15 w 147"/>
                <a:gd name="T35" fmla="*/ 52 h 66"/>
                <a:gd name="T36" fmla="*/ 14 w 147"/>
                <a:gd name="T37" fmla="*/ 51 h 66"/>
                <a:gd name="T38" fmla="*/ 20 w 147"/>
                <a:gd name="T39" fmla="*/ 1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 h="66">
                  <a:moveTo>
                    <a:pt x="15" y="66"/>
                  </a:moveTo>
                  <a:cubicBezTo>
                    <a:pt x="129" y="66"/>
                    <a:pt x="129" y="66"/>
                    <a:pt x="129" y="66"/>
                  </a:cubicBezTo>
                  <a:cubicBezTo>
                    <a:pt x="138" y="66"/>
                    <a:pt x="145" y="59"/>
                    <a:pt x="145" y="51"/>
                  </a:cubicBezTo>
                  <a:cubicBezTo>
                    <a:pt x="147" y="16"/>
                    <a:pt x="147" y="16"/>
                    <a:pt x="147" y="16"/>
                  </a:cubicBezTo>
                  <a:cubicBezTo>
                    <a:pt x="147" y="12"/>
                    <a:pt x="146" y="8"/>
                    <a:pt x="143" y="5"/>
                  </a:cubicBezTo>
                  <a:cubicBezTo>
                    <a:pt x="140" y="2"/>
                    <a:pt x="136" y="0"/>
                    <a:pt x="132" y="0"/>
                  </a:cubicBezTo>
                  <a:cubicBezTo>
                    <a:pt x="23" y="0"/>
                    <a:pt x="23" y="0"/>
                    <a:pt x="23" y="0"/>
                  </a:cubicBezTo>
                  <a:cubicBezTo>
                    <a:pt x="15" y="0"/>
                    <a:pt x="7" y="6"/>
                    <a:pt x="6" y="14"/>
                  </a:cubicBezTo>
                  <a:cubicBezTo>
                    <a:pt x="1" y="49"/>
                    <a:pt x="1" y="49"/>
                    <a:pt x="1" y="49"/>
                  </a:cubicBezTo>
                  <a:cubicBezTo>
                    <a:pt x="0" y="53"/>
                    <a:pt x="1" y="57"/>
                    <a:pt x="4" y="61"/>
                  </a:cubicBezTo>
                  <a:cubicBezTo>
                    <a:pt x="7" y="64"/>
                    <a:pt x="11" y="66"/>
                    <a:pt x="15" y="66"/>
                  </a:cubicBezTo>
                  <a:close/>
                  <a:moveTo>
                    <a:pt x="20" y="16"/>
                  </a:moveTo>
                  <a:cubicBezTo>
                    <a:pt x="20" y="16"/>
                    <a:pt x="21" y="14"/>
                    <a:pt x="23" y="14"/>
                  </a:cubicBezTo>
                  <a:cubicBezTo>
                    <a:pt x="132" y="14"/>
                    <a:pt x="132" y="14"/>
                    <a:pt x="132" y="14"/>
                  </a:cubicBezTo>
                  <a:cubicBezTo>
                    <a:pt x="133" y="14"/>
                    <a:pt x="133" y="15"/>
                    <a:pt x="133" y="15"/>
                  </a:cubicBezTo>
                  <a:cubicBezTo>
                    <a:pt x="131" y="50"/>
                    <a:pt x="131" y="50"/>
                    <a:pt x="131" y="50"/>
                  </a:cubicBezTo>
                  <a:cubicBezTo>
                    <a:pt x="131" y="51"/>
                    <a:pt x="130" y="52"/>
                    <a:pt x="129" y="52"/>
                  </a:cubicBezTo>
                  <a:cubicBezTo>
                    <a:pt x="15" y="52"/>
                    <a:pt x="15" y="52"/>
                    <a:pt x="15" y="52"/>
                  </a:cubicBezTo>
                  <a:cubicBezTo>
                    <a:pt x="15" y="52"/>
                    <a:pt x="14" y="51"/>
                    <a:pt x="14" y="51"/>
                  </a:cubicBezTo>
                  <a:lnTo>
                    <a:pt x="2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ysClr val="windowText" lastClr="000000"/>
                </a:solidFill>
                <a:effectLst/>
                <a:uLnTx/>
                <a:uFillTx/>
              </a:endParaRPr>
            </a:p>
          </p:txBody>
        </p:sp>
        <p:sp>
          <p:nvSpPr>
            <p:cNvPr id="30" name="Freeform 8">
              <a:extLst>
                <a:ext uri="{FF2B5EF4-FFF2-40B4-BE49-F238E27FC236}">
                  <a16:creationId xmlns:a16="http://schemas.microsoft.com/office/drawing/2014/main" id="{EDF89C73-A986-0B44-A906-9E7F6B4FC95B}"/>
                </a:ext>
              </a:extLst>
            </p:cNvPr>
            <p:cNvSpPr>
              <a:spLocks/>
            </p:cNvSpPr>
            <p:nvPr/>
          </p:nvSpPr>
          <p:spPr bwMode="auto">
            <a:xfrm>
              <a:off x="3173" y="1005"/>
              <a:ext cx="175" cy="4"/>
            </a:xfrm>
            <a:custGeom>
              <a:avLst/>
              <a:gdLst>
                <a:gd name="T0" fmla="*/ 530 w 537"/>
                <a:gd name="T1" fmla="*/ 0 h 14"/>
                <a:gd name="T2" fmla="*/ 7 w 537"/>
                <a:gd name="T3" fmla="*/ 0 h 14"/>
                <a:gd name="T4" fmla="*/ 0 w 537"/>
                <a:gd name="T5" fmla="*/ 7 h 14"/>
                <a:gd name="T6" fmla="*/ 7 w 537"/>
                <a:gd name="T7" fmla="*/ 14 h 14"/>
                <a:gd name="T8" fmla="*/ 530 w 537"/>
                <a:gd name="T9" fmla="*/ 14 h 14"/>
                <a:gd name="T10" fmla="*/ 537 w 537"/>
                <a:gd name="T11" fmla="*/ 7 h 14"/>
                <a:gd name="T12" fmla="*/ 530 w 53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537" h="14">
                  <a:moveTo>
                    <a:pt x="530" y="0"/>
                  </a:moveTo>
                  <a:cubicBezTo>
                    <a:pt x="7" y="0"/>
                    <a:pt x="7" y="0"/>
                    <a:pt x="7" y="0"/>
                  </a:cubicBezTo>
                  <a:cubicBezTo>
                    <a:pt x="3" y="0"/>
                    <a:pt x="0" y="3"/>
                    <a:pt x="0" y="7"/>
                  </a:cubicBezTo>
                  <a:cubicBezTo>
                    <a:pt x="0" y="11"/>
                    <a:pt x="3" y="14"/>
                    <a:pt x="7" y="14"/>
                  </a:cubicBezTo>
                  <a:cubicBezTo>
                    <a:pt x="530" y="14"/>
                    <a:pt x="530" y="14"/>
                    <a:pt x="530" y="14"/>
                  </a:cubicBezTo>
                  <a:cubicBezTo>
                    <a:pt x="533" y="14"/>
                    <a:pt x="537" y="11"/>
                    <a:pt x="537" y="7"/>
                  </a:cubicBezTo>
                  <a:cubicBezTo>
                    <a:pt x="537" y="3"/>
                    <a:pt x="533" y="0"/>
                    <a:pt x="5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ysClr val="windowText" lastClr="000000"/>
                </a:solidFill>
                <a:effectLst/>
                <a:uLnTx/>
                <a:uFillTx/>
              </a:endParaRPr>
            </a:p>
          </p:txBody>
        </p:sp>
        <p:sp>
          <p:nvSpPr>
            <p:cNvPr id="31" name="Freeform 9">
              <a:extLst>
                <a:ext uri="{FF2B5EF4-FFF2-40B4-BE49-F238E27FC236}">
                  <a16:creationId xmlns:a16="http://schemas.microsoft.com/office/drawing/2014/main" id="{E0F95BDF-6891-644D-B6EE-8E70EEC54401}"/>
                </a:ext>
              </a:extLst>
            </p:cNvPr>
            <p:cNvSpPr>
              <a:spLocks/>
            </p:cNvSpPr>
            <p:nvPr/>
          </p:nvSpPr>
          <p:spPr bwMode="auto">
            <a:xfrm>
              <a:off x="3254" y="865"/>
              <a:ext cx="69" cy="5"/>
            </a:xfrm>
            <a:custGeom>
              <a:avLst/>
              <a:gdLst>
                <a:gd name="T0" fmla="*/ 205 w 212"/>
                <a:gd name="T1" fmla="*/ 0 h 14"/>
                <a:gd name="T2" fmla="*/ 7 w 212"/>
                <a:gd name="T3" fmla="*/ 0 h 14"/>
                <a:gd name="T4" fmla="*/ 0 w 212"/>
                <a:gd name="T5" fmla="*/ 7 h 14"/>
                <a:gd name="T6" fmla="*/ 7 w 212"/>
                <a:gd name="T7" fmla="*/ 14 h 14"/>
                <a:gd name="T8" fmla="*/ 205 w 212"/>
                <a:gd name="T9" fmla="*/ 14 h 14"/>
                <a:gd name="T10" fmla="*/ 212 w 212"/>
                <a:gd name="T11" fmla="*/ 7 h 14"/>
                <a:gd name="T12" fmla="*/ 205 w 212"/>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12" h="14">
                  <a:moveTo>
                    <a:pt x="205" y="0"/>
                  </a:moveTo>
                  <a:cubicBezTo>
                    <a:pt x="7" y="0"/>
                    <a:pt x="7" y="0"/>
                    <a:pt x="7" y="0"/>
                  </a:cubicBezTo>
                  <a:cubicBezTo>
                    <a:pt x="4" y="0"/>
                    <a:pt x="0" y="3"/>
                    <a:pt x="0" y="7"/>
                  </a:cubicBezTo>
                  <a:cubicBezTo>
                    <a:pt x="0" y="11"/>
                    <a:pt x="4" y="14"/>
                    <a:pt x="7" y="14"/>
                  </a:cubicBezTo>
                  <a:cubicBezTo>
                    <a:pt x="205" y="14"/>
                    <a:pt x="205" y="14"/>
                    <a:pt x="205" y="14"/>
                  </a:cubicBezTo>
                  <a:cubicBezTo>
                    <a:pt x="208" y="14"/>
                    <a:pt x="212" y="11"/>
                    <a:pt x="212" y="7"/>
                  </a:cubicBezTo>
                  <a:cubicBezTo>
                    <a:pt x="212" y="3"/>
                    <a:pt x="208" y="0"/>
                    <a:pt x="2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ysClr val="windowText" lastClr="000000"/>
                </a:solidFill>
                <a:effectLst/>
                <a:uLnTx/>
                <a:uFillTx/>
              </a:endParaRPr>
            </a:p>
          </p:txBody>
        </p:sp>
        <p:sp>
          <p:nvSpPr>
            <p:cNvPr id="32" name="Freeform 10">
              <a:extLst>
                <a:ext uri="{FF2B5EF4-FFF2-40B4-BE49-F238E27FC236}">
                  <a16:creationId xmlns:a16="http://schemas.microsoft.com/office/drawing/2014/main" id="{4357AA7F-A7BC-1F4C-BA5A-31BB37E65673}"/>
                </a:ext>
              </a:extLst>
            </p:cNvPr>
            <p:cNvSpPr>
              <a:spLocks/>
            </p:cNvSpPr>
            <p:nvPr/>
          </p:nvSpPr>
          <p:spPr bwMode="auto">
            <a:xfrm>
              <a:off x="3254" y="855"/>
              <a:ext cx="69" cy="4"/>
            </a:xfrm>
            <a:custGeom>
              <a:avLst/>
              <a:gdLst>
                <a:gd name="T0" fmla="*/ 205 w 212"/>
                <a:gd name="T1" fmla="*/ 0 h 14"/>
                <a:gd name="T2" fmla="*/ 7 w 212"/>
                <a:gd name="T3" fmla="*/ 0 h 14"/>
                <a:gd name="T4" fmla="*/ 0 w 212"/>
                <a:gd name="T5" fmla="*/ 7 h 14"/>
                <a:gd name="T6" fmla="*/ 7 w 212"/>
                <a:gd name="T7" fmla="*/ 14 h 14"/>
                <a:gd name="T8" fmla="*/ 205 w 212"/>
                <a:gd name="T9" fmla="*/ 14 h 14"/>
                <a:gd name="T10" fmla="*/ 212 w 212"/>
                <a:gd name="T11" fmla="*/ 7 h 14"/>
                <a:gd name="T12" fmla="*/ 205 w 212"/>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12" h="14">
                  <a:moveTo>
                    <a:pt x="205" y="0"/>
                  </a:moveTo>
                  <a:cubicBezTo>
                    <a:pt x="7" y="0"/>
                    <a:pt x="7" y="0"/>
                    <a:pt x="7" y="0"/>
                  </a:cubicBezTo>
                  <a:cubicBezTo>
                    <a:pt x="4" y="0"/>
                    <a:pt x="0" y="3"/>
                    <a:pt x="0" y="7"/>
                  </a:cubicBezTo>
                  <a:cubicBezTo>
                    <a:pt x="0" y="10"/>
                    <a:pt x="4" y="14"/>
                    <a:pt x="7" y="14"/>
                  </a:cubicBezTo>
                  <a:cubicBezTo>
                    <a:pt x="205" y="14"/>
                    <a:pt x="205" y="14"/>
                    <a:pt x="205" y="14"/>
                  </a:cubicBezTo>
                  <a:cubicBezTo>
                    <a:pt x="208" y="14"/>
                    <a:pt x="212" y="10"/>
                    <a:pt x="212" y="7"/>
                  </a:cubicBezTo>
                  <a:cubicBezTo>
                    <a:pt x="212" y="3"/>
                    <a:pt x="208" y="0"/>
                    <a:pt x="2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ysClr val="windowText" lastClr="000000"/>
                </a:solidFill>
                <a:effectLst/>
                <a:uLnTx/>
                <a:uFillTx/>
              </a:endParaRPr>
            </a:p>
          </p:txBody>
        </p:sp>
      </p:grpSp>
      <p:sp>
        <p:nvSpPr>
          <p:cNvPr id="171" name="Google Shape;171;p19"/>
          <p:cNvSpPr txBox="1">
            <a:spLocks noGrp="1"/>
          </p:cNvSpPr>
          <p:nvPr>
            <p:ph type="title"/>
          </p:nvPr>
        </p:nvSpPr>
        <p:spPr>
          <a:xfrm>
            <a:off x="1297500" y="393750"/>
            <a:ext cx="7038900" cy="523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Multi-factor model</a:t>
            </a:r>
            <a:br>
              <a:rPr lang="en" dirty="0"/>
            </a:br>
            <a:endParaRPr dirty="0"/>
          </a:p>
        </p:txBody>
      </p:sp>
      <p:sp>
        <p:nvSpPr>
          <p:cNvPr id="7" name="Oval 6">
            <a:extLst>
              <a:ext uri="{FF2B5EF4-FFF2-40B4-BE49-F238E27FC236}">
                <a16:creationId xmlns:a16="http://schemas.microsoft.com/office/drawing/2014/main" id="{6AB4054D-EFBB-D64A-B5B6-E7F7C8C5223F}"/>
              </a:ext>
            </a:extLst>
          </p:cNvPr>
          <p:cNvSpPr/>
          <p:nvPr/>
        </p:nvSpPr>
        <p:spPr>
          <a:xfrm>
            <a:off x="2677580" y="1559155"/>
            <a:ext cx="751249" cy="668031"/>
          </a:xfrm>
          <a:prstGeom prst="ellipse">
            <a:avLst/>
          </a:prstGeom>
          <a:solidFill>
            <a:schemeClr val="accent3">
              <a:alpha val="80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chemeClr val="tx1"/>
              </a:solidFill>
              <a:effectLst/>
              <a:uLnTx/>
              <a:uFillTx/>
            </a:endParaRPr>
          </a:p>
        </p:txBody>
      </p:sp>
      <p:sp>
        <p:nvSpPr>
          <p:cNvPr id="8" name="Oval 7">
            <a:extLst>
              <a:ext uri="{FF2B5EF4-FFF2-40B4-BE49-F238E27FC236}">
                <a16:creationId xmlns:a16="http://schemas.microsoft.com/office/drawing/2014/main" id="{FD2DE00A-96CE-4F4F-800C-828712A542C0}"/>
              </a:ext>
            </a:extLst>
          </p:cNvPr>
          <p:cNvSpPr/>
          <p:nvPr/>
        </p:nvSpPr>
        <p:spPr>
          <a:xfrm>
            <a:off x="5771985" y="1571879"/>
            <a:ext cx="751249" cy="655307"/>
          </a:xfrm>
          <a:prstGeom prst="ellipse">
            <a:avLst/>
          </a:prstGeom>
          <a:solidFill>
            <a:schemeClr val="accent6">
              <a:alpha val="80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chemeClr val="tx1"/>
              </a:solidFill>
              <a:effectLst/>
              <a:uLnTx/>
              <a:uFillTx/>
            </a:endParaRPr>
          </a:p>
        </p:txBody>
      </p:sp>
      <p:sp>
        <p:nvSpPr>
          <p:cNvPr id="10" name="Oval 9">
            <a:extLst>
              <a:ext uri="{FF2B5EF4-FFF2-40B4-BE49-F238E27FC236}">
                <a16:creationId xmlns:a16="http://schemas.microsoft.com/office/drawing/2014/main" id="{BB1D39D3-C32A-8A4F-80BC-44F269B45C42}"/>
              </a:ext>
            </a:extLst>
          </p:cNvPr>
          <p:cNvSpPr/>
          <p:nvPr/>
        </p:nvSpPr>
        <p:spPr>
          <a:xfrm>
            <a:off x="7475161" y="1535385"/>
            <a:ext cx="751249" cy="668032"/>
          </a:xfrm>
          <a:prstGeom prst="ellipse">
            <a:avLst/>
          </a:prstGeom>
          <a:solidFill>
            <a:schemeClr val="bg2">
              <a:alpha val="80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chemeClr val="tx1"/>
              </a:solidFill>
              <a:effectLst/>
              <a:uLnTx/>
              <a:uFillTx/>
            </a:endParaRPr>
          </a:p>
        </p:txBody>
      </p:sp>
      <p:sp>
        <p:nvSpPr>
          <p:cNvPr id="14" name="Rectangle 13">
            <a:extLst>
              <a:ext uri="{FF2B5EF4-FFF2-40B4-BE49-F238E27FC236}">
                <a16:creationId xmlns:a16="http://schemas.microsoft.com/office/drawing/2014/main" id="{69011F6E-6034-AB48-9F10-FE1E55977A7D}"/>
              </a:ext>
            </a:extLst>
          </p:cNvPr>
          <p:cNvSpPr/>
          <p:nvPr/>
        </p:nvSpPr>
        <p:spPr>
          <a:xfrm>
            <a:off x="884173" y="2500060"/>
            <a:ext cx="1465648" cy="521297"/>
          </a:xfrm>
          <a:prstGeom prst="rect">
            <a:avLst/>
          </a:prstGeom>
        </p:spPr>
        <p:txBody>
          <a:bodyPr wrap="square">
            <a:spAutoFit/>
          </a:bodyPr>
          <a:lstStyle/>
          <a:p>
            <a:pPr algn="ctr">
              <a:lnSpc>
                <a:spcPct val="95000"/>
              </a:lnSpc>
            </a:pPr>
            <a:r>
              <a:rPr lang="en-US" altLang="zh-CN" sz="1467" dirty="0">
                <a:solidFill>
                  <a:srgbClr val="FFFFFF"/>
                </a:solidFill>
                <a:latin typeface="微软雅黑" panose="020B0503020204020204" pitchFamily="34" charset="-122"/>
                <a:ea typeface="微软雅黑" panose="020B0503020204020204" pitchFamily="34" charset="-122"/>
              </a:rPr>
              <a:t>Factor evaluation</a:t>
            </a:r>
          </a:p>
        </p:txBody>
      </p:sp>
      <p:sp>
        <p:nvSpPr>
          <p:cNvPr id="15" name="Rectangle 14">
            <a:extLst>
              <a:ext uri="{FF2B5EF4-FFF2-40B4-BE49-F238E27FC236}">
                <a16:creationId xmlns:a16="http://schemas.microsoft.com/office/drawing/2014/main" id="{CF252C47-F0BB-B945-AA2F-F0D028AD265F}"/>
              </a:ext>
            </a:extLst>
          </p:cNvPr>
          <p:cNvSpPr/>
          <p:nvPr/>
        </p:nvSpPr>
        <p:spPr>
          <a:xfrm>
            <a:off x="2223841" y="2505225"/>
            <a:ext cx="1686178" cy="735779"/>
          </a:xfrm>
          <a:prstGeom prst="rect">
            <a:avLst/>
          </a:prstGeom>
        </p:spPr>
        <p:txBody>
          <a:bodyPr wrap="square">
            <a:spAutoFit/>
          </a:bodyPr>
          <a:lstStyle/>
          <a:p>
            <a:pPr algn="ctr">
              <a:lnSpc>
                <a:spcPct val="95000"/>
              </a:lnSpc>
            </a:pPr>
            <a:r>
              <a:rPr lang="en-US" altLang="zh-CN" sz="1467" dirty="0">
                <a:solidFill>
                  <a:srgbClr val="FFFFFF"/>
                </a:solidFill>
                <a:latin typeface="微软雅黑" panose="020B0503020204020204" pitchFamily="34" charset="-122"/>
                <a:ea typeface="微软雅黑" panose="020B0503020204020204" pitchFamily="34" charset="-122"/>
              </a:rPr>
              <a:t>Standardization and preprocessing</a:t>
            </a:r>
          </a:p>
        </p:txBody>
      </p:sp>
      <p:sp>
        <p:nvSpPr>
          <p:cNvPr id="16" name="Rectangle 15">
            <a:extLst>
              <a:ext uri="{FF2B5EF4-FFF2-40B4-BE49-F238E27FC236}">
                <a16:creationId xmlns:a16="http://schemas.microsoft.com/office/drawing/2014/main" id="{A23491CB-B9CA-E241-8CD6-133317C8DFCE}"/>
              </a:ext>
            </a:extLst>
          </p:cNvPr>
          <p:cNvSpPr/>
          <p:nvPr/>
        </p:nvSpPr>
        <p:spPr>
          <a:xfrm>
            <a:off x="4038621" y="2504346"/>
            <a:ext cx="1188004" cy="735779"/>
          </a:xfrm>
          <a:prstGeom prst="rect">
            <a:avLst/>
          </a:prstGeom>
        </p:spPr>
        <p:txBody>
          <a:bodyPr wrap="square">
            <a:spAutoFit/>
          </a:bodyPr>
          <a:lstStyle/>
          <a:p>
            <a:pPr lvl="0" algn="ctr">
              <a:lnSpc>
                <a:spcPct val="95000"/>
              </a:lnSpc>
              <a:defRPr/>
            </a:pPr>
            <a:r>
              <a:rPr lang="en-US" altLang="zh-CN" sz="1467" dirty="0">
                <a:solidFill>
                  <a:srgbClr val="FFFFFF"/>
                </a:solidFill>
                <a:latin typeface="微软雅黑" panose="020B0503020204020204" pitchFamily="34" charset="-122"/>
                <a:ea typeface="微软雅黑" panose="020B0503020204020204" pitchFamily="34" charset="-122"/>
              </a:rPr>
              <a:t>Investment signal design</a:t>
            </a:r>
          </a:p>
        </p:txBody>
      </p:sp>
      <p:sp>
        <p:nvSpPr>
          <p:cNvPr id="17" name="Rectangle 16">
            <a:extLst>
              <a:ext uri="{FF2B5EF4-FFF2-40B4-BE49-F238E27FC236}">
                <a16:creationId xmlns:a16="http://schemas.microsoft.com/office/drawing/2014/main" id="{18C2B547-330F-154B-9BEA-0994D6F688F5}"/>
              </a:ext>
            </a:extLst>
          </p:cNvPr>
          <p:cNvSpPr/>
          <p:nvPr/>
        </p:nvSpPr>
        <p:spPr>
          <a:xfrm>
            <a:off x="5408892" y="2505225"/>
            <a:ext cx="1586965" cy="306815"/>
          </a:xfrm>
          <a:prstGeom prst="rect">
            <a:avLst/>
          </a:prstGeom>
        </p:spPr>
        <p:txBody>
          <a:bodyPr wrap="square">
            <a:spAutoFit/>
          </a:bodyPr>
          <a:lstStyle/>
          <a:p>
            <a:pPr lvl="0" algn="ctr">
              <a:lnSpc>
                <a:spcPct val="95000"/>
              </a:lnSpc>
              <a:defRPr/>
            </a:pPr>
            <a:r>
              <a:rPr lang="en-US" altLang="zh-CN" sz="1467" dirty="0">
                <a:solidFill>
                  <a:srgbClr val="FFFFFF"/>
                </a:solidFill>
                <a:latin typeface="微软雅黑" panose="020B0503020204020204" pitchFamily="34" charset="-122"/>
                <a:ea typeface="微软雅黑" panose="020B0503020204020204" pitchFamily="34" charset="-122"/>
              </a:rPr>
              <a:t>Strategy design</a:t>
            </a:r>
          </a:p>
        </p:txBody>
      </p:sp>
      <p:sp>
        <p:nvSpPr>
          <p:cNvPr id="18" name="Rectangle 17">
            <a:extLst>
              <a:ext uri="{FF2B5EF4-FFF2-40B4-BE49-F238E27FC236}">
                <a16:creationId xmlns:a16="http://schemas.microsoft.com/office/drawing/2014/main" id="{D168E8DC-FC05-6B47-B7F5-1BC3D976D908}"/>
              </a:ext>
            </a:extLst>
          </p:cNvPr>
          <p:cNvSpPr/>
          <p:nvPr/>
        </p:nvSpPr>
        <p:spPr>
          <a:xfrm>
            <a:off x="7025573" y="2500059"/>
            <a:ext cx="1686177" cy="521297"/>
          </a:xfrm>
          <a:prstGeom prst="rect">
            <a:avLst/>
          </a:prstGeom>
        </p:spPr>
        <p:txBody>
          <a:bodyPr wrap="square">
            <a:spAutoFit/>
          </a:bodyPr>
          <a:lstStyle/>
          <a:p>
            <a:pPr algn="ctr">
              <a:lnSpc>
                <a:spcPct val="95000"/>
              </a:lnSpc>
            </a:pPr>
            <a:r>
              <a:rPr lang="en-US" sz="1467" dirty="0">
                <a:solidFill>
                  <a:srgbClr val="FFFFFF"/>
                </a:solidFill>
                <a:latin typeface="微软雅黑" panose="020B0503020204020204" pitchFamily="34" charset="-122"/>
                <a:ea typeface="微软雅黑" panose="020B0503020204020204" pitchFamily="34" charset="-122"/>
                <a:sym typeface="Montserrat"/>
              </a:rPr>
              <a:t>Portfolio simulation</a:t>
            </a:r>
          </a:p>
        </p:txBody>
      </p:sp>
      <p:sp>
        <p:nvSpPr>
          <p:cNvPr id="25" name="Freeform 5">
            <a:extLst>
              <a:ext uri="{FF2B5EF4-FFF2-40B4-BE49-F238E27FC236}">
                <a16:creationId xmlns:a16="http://schemas.microsoft.com/office/drawing/2014/main" id="{140425A3-72B3-8C49-B8CE-22A8FF7E1BBE}"/>
              </a:ext>
            </a:extLst>
          </p:cNvPr>
          <p:cNvSpPr>
            <a:spLocks noEditPoints="1"/>
          </p:cNvSpPr>
          <p:nvPr/>
        </p:nvSpPr>
        <p:spPr bwMode="auto">
          <a:xfrm>
            <a:off x="5995645" y="1707749"/>
            <a:ext cx="303931" cy="373940"/>
          </a:xfrm>
          <a:custGeom>
            <a:avLst/>
            <a:gdLst>
              <a:gd name="T0" fmla="*/ 309 w 385"/>
              <a:gd name="T1" fmla="*/ 309 h 577"/>
              <a:gd name="T2" fmla="*/ 243 w 385"/>
              <a:gd name="T3" fmla="*/ 111 h 577"/>
              <a:gd name="T4" fmla="*/ 200 w 385"/>
              <a:gd name="T5" fmla="*/ 7 h 577"/>
              <a:gd name="T6" fmla="*/ 186 w 385"/>
              <a:gd name="T7" fmla="*/ 7 h 577"/>
              <a:gd name="T8" fmla="*/ 143 w 385"/>
              <a:gd name="T9" fmla="*/ 111 h 577"/>
              <a:gd name="T10" fmla="*/ 76 w 385"/>
              <a:gd name="T11" fmla="*/ 309 h 577"/>
              <a:gd name="T12" fmla="*/ 0 w 385"/>
              <a:gd name="T13" fmla="*/ 316 h 577"/>
              <a:gd name="T14" fmla="*/ 70 w 385"/>
              <a:gd name="T15" fmla="*/ 323 h 577"/>
              <a:gd name="T16" fmla="*/ 15 w 385"/>
              <a:gd name="T17" fmla="*/ 475 h 577"/>
              <a:gd name="T18" fmla="*/ 36 w 385"/>
              <a:gd name="T19" fmla="*/ 570 h 577"/>
              <a:gd name="T20" fmla="*/ 50 w 385"/>
              <a:gd name="T21" fmla="*/ 570 h 577"/>
              <a:gd name="T22" fmla="*/ 127 w 385"/>
              <a:gd name="T23" fmla="*/ 323 h 577"/>
              <a:gd name="T24" fmla="*/ 186 w 385"/>
              <a:gd name="T25" fmla="*/ 359 h 577"/>
              <a:gd name="T26" fmla="*/ 200 w 385"/>
              <a:gd name="T27" fmla="*/ 359 h 577"/>
              <a:gd name="T28" fmla="*/ 258 w 385"/>
              <a:gd name="T29" fmla="*/ 323 h 577"/>
              <a:gd name="T30" fmla="*/ 334 w 385"/>
              <a:gd name="T31" fmla="*/ 570 h 577"/>
              <a:gd name="T32" fmla="*/ 348 w 385"/>
              <a:gd name="T33" fmla="*/ 570 h 577"/>
              <a:gd name="T34" fmla="*/ 370 w 385"/>
              <a:gd name="T35" fmla="*/ 475 h 577"/>
              <a:gd name="T36" fmla="*/ 314 w 385"/>
              <a:gd name="T37" fmla="*/ 323 h 577"/>
              <a:gd name="T38" fmla="*/ 385 w 385"/>
              <a:gd name="T39" fmla="*/ 316 h 577"/>
              <a:gd name="T40" fmla="*/ 193 w 385"/>
              <a:gd name="T41" fmla="*/ 75 h 577"/>
              <a:gd name="T42" fmla="*/ 200 w 385"/>
              <a:gd name="T43" fmla="*/ 146 h 577"/>
              <a:gd name="T44" fmla="*/ 193 w 385"/>
              <a:gd name="T45" fmla="*/ 147 h 577"/>
              <a:gd name="T46" fmla="*/ 193 w 385"/>
              <a:gd name="T47" fmla="*/ 75 h 577"/>
              <a:gd name="T48" fmla="*/ 175 w 385"/>
              <a:gd name="T49" fmla="*/ 158 h 577"/>
              <a:gd name="T50" fmla="*/ 29 w 385"/>
              <a:gd name="T51" fmla="*/ 472 h 577"/>
              <a:gd name="T52" fmla="*/ 200 w 385"/>
              <a:gd name="T53" fmla="*/ 309 h 577"/>
              <a:gd name="T54" fmla="*/ 193 w 385"/>
              <a:gd name="T55" fmla="*/ 267 h 577"/>
              <a:gd name="T56" fmla="*/ 186 w 385"/>
              <a:gd name="T57" fmla="*/ 309 h 577"/>
              <a:gd name="T58" fmla="*/ 188 w 385"/>
              <a:gd name="T59" fmla="*/ 161 h 577"/>
              <a:gd name="T60" fmla="*/ 197 w 385"/>
              <a:gd name="T61" fmla="*/ 161 h 577"/>
              <a:gd name="T62" fmla="*/ 200 w 385"/>
              <a:gd name="T63" fmla="*/ 309 h 577"/>
              <a:gd name="T64" fmla="*/ 210 w 385"/>
              <a:gd name="T65" fmla="*/ 158 h 577"/>
              <a:gd name="T66" fmla="*/ 298 w 385"/>
              <a:gd name="T67" fmla="*/ 319 h 577"/>
              <a:gd name="T68" fmla="*/ 356 w 385"/>
              <a:gd name="T69" fmla="*/ 472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5" h="577">
                <a:moveTo>
                  <a:pt x="378" y="309"/>
                </a:moveTo>
                <a:cubicBezTo>
                  <a:pt x="309" y="309"/>
                  <a:pt x="309" y="309"/>
                  <a:pt x="309" y="309"/>
                </a:cubicBezTo>
                <a:cubicBezTo>
                  <a:pt x="240" y="128"/>
                  <a:pt x="240" y="128"/>
                  <a:pt x="240" y="128"/>
                </a:cubicBezTo>
                <a:cubicBezTo>
                  <a:pt x="242" y="123"/>
                  <a:pt x="243" y="117"/>
                  <a:pt x="243" y="111"/>
                </a:cubicBezTo>
                <a:cubicBezTo>
                  <a:pt x="243" y="86"/>
                  <a:pt x="224" y="65"/>
                  <a:pt x="200" y="61"/>
                </a:cubicBezTo>
                <a:cubicBezTo>
                  <a:pt x="200" y="7"/>
                  <a:pt x="200" y="7"/>
                  <a:pt x="200" y="7"/>
                </a:cubicBezTo>
                <a:cubicBezTo>
                  <a:pt x="200" y="3"/>
                  <a:pt x="197" y="0"/>
                  <a:pt x="193" y="0"/>
                </a:cubicBezTo>
                <a:cubicBezTo>
                  <a:pt x="189" y="0"/>
                  <a:pt x="186" y="3"/>
                  <a:pt x="186" y="7"/>
                </a:cubicBezTo>
                <a:cubicBezTo>
                  <a:pt x="186" y="61"/>
                  <a:pt x="186" y="61"/>
                  <a:pt x="186" y="61"/>
                </a:cubicBezTo>
                <a:cubicBezTo>
                  <a:pt x="161" y="65"/>
                  <a:pt x="143" y="86"/>
                  <a:pt x="143" y="111"/>
                </a:cubicBezTo>
                <a:cubicBezTo>
                  <a:pt x="143" y="117"/>
                  <a:pt x="144" y="122"/>
                  <a:pt x="145" y="127"/>
                </a:cubicBezTo>
                <a:cubicBezTo>
                  <a:pt x="76" y="309"/>
                  <a:pt x="76" y="309"/>
                  <a:pt x="76" y="309"/>
                </a:cubicBezTo>
                <a:cubicBezTo>
                  <a:pt x="7" y="309"/>
                  <a:pt x="7" y="309"/>
                  <a:pt x="7" y="309"/>
                </a:cubicBezTo>
                <a:cubicBezTo>
                  <a:pt x="3" y="309"/>
                  <a:pt x="0" y="313"/>
                  <a:pt x="0" y="316"/>
                </a:cubicBezTo>
                <a:cubicBezTo>
                  <a:pt x="0" y="320"/>
                  <a:pt x="3" y="323"/>
                  <a:pt x="7" y="323"/>
                </a:cubicBezTo>
                <a:cubicBezTo>
                  <a:pt x="70" y="323"/>
                  <a:pt x="70" y="323"/>
                  <a:pt x="70" y="323"/>
                </a:cubicBezTo>
                <a:cubicBezTo>
                  <a:pt x="15" y="470"/>
                  <a:pt x="15" y="470"/>
                  <a:pt x="15" y="470"/>
                </a:cubicBezTo>
                <a:cubicBezTo>
                  <a:pt x="14" y="471"/>
                  <a:pt x="14" y="473"/>
                  <a:pt x="15" y="475"/>
                </a:cubicBezTo>
                <a:cubicBezTo>
                  <a:pt x="36" y="524"/>
                  <a:pt x="36" y="524"/>
                  <a:pt x="36" y="524"/>
                </a:cubicBezTo>
                <a:cubicBezTo>
                  <a:pt x="36" y="570"/>
                  <a:pt x="36" y="570"/>
                  <a:pt x="36" y="570"/>
                </a:cubicBezTo>
                <a:cubicBezTo>
                  <a:pt x="36" y="574"/>
                  <a:pt x="40" y="577"/>
                  <a:pt x="43" y="577"/>
                </a:cubicBezTo>
                <a:cubicBezTo>
                  <a:pt x="47" y="577"/>
                  <a:pt x="50" y="574"/>
                  <a:pt x="50" y="570"/>
                </a:cubicBezTo>
                <a:cubicBezTo>
                  <a:pt x="50" y="523"/>
                  <a:pt x="50" y="523"/>
                  <a:pt x="50" y="523"/>
                </a:cubicBezTo>
                <a:cubicBezTo>
                  <a:pt x="127" y="323"/>
                  <a:pt x="127" y="323"/>
                  <a:pt x="127" y="323"/>
                </a:cubicBezTo>
                <a:cubicBezTo>
                  <a:pt x="186" y="323"/>
                  <a:pt x="186" y="323"/>
                  <a:pt x="186" y="323"/>
                </a:cubicBezTo>
                <a:cubicBezTo>
                  <a:pt x="186" y="359"/>
                  <a:pt x="186" y="359"/>
                  <a:pt x="186" y="359"/>
                </a:cubicBezTo>
                <a:cubicBezTo>
                  <a:pt x="186" y="363"/>
                  <a:pt x="189" y="366"/>
                  <a:pt x="193" y="366"/>
                </a:cubicBezTo>
                <a:cubicBezTo>
                  <a:pt x="197" y="366"/>
                  <a:pt x="200" y="363"/>
                  <a:pt x="200" y="359"/>
                </a:cubicBezTo>
                <a:cubicBezTo>
                  <a:pt x="200" y="323"/>
                  <a:pt x="200" y="323"/>
                  <a:pt x="200" y="323"/>
                </a:cubicBezTo>
                <a:cubicBezTo>
                  <a:pt x="258" y="323"/>
                  <a:pt x="258" y="323"/>
                  <a:pt x="258" y="323"/>
                </a:cubicBezTo>
                <a:cubicBezTo>
                  <a:pt x="334" y="523"/>
                  <a:pt x="334" y="523"/>
                  <a:pt x="334" y="523"/>
                </a:cubicBezTo>
                <a:cubicBezTo>
                  <a:pt x="334" y="570"/>
                  <a:pt x="334" y="570"/>
                  <a:pt x="334" y="570"/>
                </a:cubicBezTo>
                <a:cubicBezTo>
                  <a:pt x="334" y="574"/>
                  <a:pt x="337" y="577"/>
                  <a:pt x="341" y="577"/>
                </a:cubicBezTo>
                <a:cubicBezTo>
                  <a:pt x="345" y="577"/>
                  <a:pt x="348" y="574"/>
                  <a:pt x="348" y="570"/>
                </a:cubicBezTo>
                <a:cubicBezTo>
                  <a:pt x="348" y="524"/>
                  <a:pt x="348" y="524"/>
                  <a:pt x="348" y="524"/>
                </a:cubicBezTo>
                <a:cubicBezTo>
                  <a:pt x="370" y="475"/>
                  <a:pt x="370" y="475"/>
                  <a:pt x="370" y="475"/>
                </a:cubicBezTo>
                <a:cubicBezTo>
                  <a:pt x="371" y="473"/>
                  <a:pt x="371" y="471"/>
                  <a:pt x="370" y="470"/>
                </a:cubicBezTo>
                <a:cubicBezTo>
                  <a:pt x="314" y="323"/>
                  <a:pt x="314" y="323"/>
                  <a:pt x="314" y="323"/>
                </a:cubicBezTo>
                <a:cubicBezTo>
                  <a:pt x="378" y="323"/>
                  <a:pt x="378" y="323"/>
                  <a:pt x="378" y="323"/>
                </a:cubicBezTo>
                <a:cubicBezTo>
                  <a:pt x="382" y="323"/>
                  <a:pt x="385" y="320"/>
                  <a:pt x="385" y="316"/>
                </a:cubicBezTo>
                <a:cubicBezTo>
                  <a:pt x="385" y="313"/>
                  <a:pt x="382" y="309"/>
                  <a:pt x="378" y="309"/>
                </a:cubicBezTo>
                <a:close/>
                <a:moveTo>
                  <a:pt x="193" y="75"/>
                </a:moveTo>
                <a:cubicBezTo>
                  <a:pt x="213" y="75"/>
                  <a:pt x="229" y="91"/>
                  <a:pt x="229" y="111"/>
                </a:cubicBezTo>
                <a:cubicBezTo>
                  <a:pt x="229" y="129"/>
                  <a:pt x="217" y="143"/>
                  <a:pt x="200" y="146"/>
                </a:cubicBezTo>
                <a:cubicBezTo>
                  <a:pt x="200" y="146"/>
                  <a:pt x="200" y="146"/>
                  <a:pt x="200" y="146"/>
                </a:cubicBezTo>
                <a:cubicBezTo>
                  <a:pt x="198" y="147"/>
                  <a:pt x="195" y="147"/>
                  <a:pt x="193" y="147"/>
                </a:cubicBezTo>
                <a:cubicBezTo>
                  <a:pt x="173" y="147"/>
                  <a:pt x="157" y="131"/>
                  <a:pt x="157" y="111"/>
                </a:cubicBezTo>
                <a:cubicBezTo>
                  <a:pt x="157" y="91"/>
                  <a:pt x="173" y="75"/>
                  <a:pt x="193" y="75"/>
                </a:cubicBezTo>
                <a:close/>
                <a:moveTo>
                  <a:pt x="154" y="143"/>
                </a:moveTo>
                <a:cubicBezTo>
                  <a:pt x="160" y="150"/>
                  <a:pt x="167" y="155"/>
                  <a:pt x="175" y="158"/>
                </a:cubicBezTo>
                <a:cubicBezTo>
                  <a:pt x="43" y="504"/>
                  <a:pt x="43" y="504"/>
                  <a:pt x="43" y="504"/>
                </a:cubicBezTo>
                <a:cubicBezTo>
                  <a:pt x="29" y="472"/>
                  <a:pt x="29" y="472"/>
                  <a:pt x="29" y="472"/>
                </a:cubicBezTo>
                <a:lnTo>
                  <a:pt x="154" y="143"/>
                </a:lnTo>
                <a:close/>
                <a:moveTo>
                  <a:pt x="200" y="309"/>
                </a:moveTo>
                <a:cubicBezTo>
                  <a:pt x="200" y="274"/>
                  <a:pt x="200" y="274"/>
                  <a:pt x="200" y="274"/>
                </a:cubicBezTo>
                <a:cubicBezTo>
                  <a:pt x="200" y="271"/>
                  <a:pt x="197" y="267"/>
                  <a:pt x="193" y="267"/>
                </a:cubicBezTo>
                <a:cubicBezTo>
                  <a:pt x="189" y="267"/>
                  <a:pt x="186" y="271"/>
                  <a:pt x="186" y="274"/>
                </a:cubicBezTo>
                <a:cubicBezTo>
                  <a:pt x="186" y="309"/>
                  <a:pt x="186" y="309"/>
                  <a:pt x="186" y="309"/>
                </a:cubicBezTo>
                <a:cubicBezTo>
                  <a:pt x="132" y="309"/>
                  <a:pt x="132" y="309"/>
                  <a:pt x="132" y="309"/>
                </a:cubicBezTo>
                <a:cubicBezTo>
                  <a:pt x="188" y="161"/>
                  <a:pt x="188" y="161"/>
                  <a:pt x="188" y="161"/>
                </a:cubicBezTo>
                <a:cubicBezTo>
                  <a:pt x="190" y="161"/>
                  <a:pt x="191" y="161"/>
                  <a:pt x="193" y="161"/>
                </a:cubicBezTo>
                <a:cubicBezTo>
                  <a:pt x="194" y="161"/>
                  <a:pt x="195" y="161"/>
                  <a:pt x="197" y="161"/>
                </a:cubicBezTo>
                <a:cubicBezTo>
                  <a:pt x="253" y="309"/>
                  <a:pt x="253" y="309"/>
                  <a:pt x="253" y="309"/>
                </a:cubicBezTo>
                <a:lnTo>
                  <a:pt x="200" y="309"/>
                </a:lnTo>
                <a:close/>
                <a:moveTo>
                  <a:pt x="342" y="504"/>
                </a:moveTo>
                <a:cubicBezTo>
                  <a:pt x="210" y="158"/>
                  <a:pt x="210" y="158"/>
                  <a:pt x="210" y="158"/>
                </a:cubicBezTo>
                <a:cubicBezTo>
                  <a:pt x="218" y="155"/>
                  <a:pt x="225" y="150"/>
                  <a:pt x="231" y="144"/>
                </a:cubicBezTo>
                <a:cubicBezTo>
                  <a:pt x="298" y="319"/>
                  <a:pt x="298" y="319"/>
                  <a:pt x="298" y="319"/>
                </a:cubicBezTo>
                <a:cubicBezTo>
                  <a:pt x="298" y="319"/>
                  <a:pt x="298" y="319"/>
                  <a:pt x="298" y="319"/>
                </a:cubicBezTo>
                <a:cubicBezTo>
                  <a:pt x="356" y="472"/>
                  <a:pt x="356" y="472"/>
                  <a:pt x="356" y="472"/>
                </a:cubicBezTo>
                <a:lnTo>
                  <a:pt x="342" y="50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ysClr val="windowText" lastClr="000000"/>
              </a:solidFill>
              <a:effectLst/>
              <a:uLnTx/>
              <a:uFillTx/>
            </a:endParaRPr>
          </a:p>
        </p:txBody>
      </p:sp>
      <p:sp>
        <p:nvSpPr>
          <p:cNvPr id="26" name="Freeform 9">
            <a:extLst>
              <a:ext uri="{FF2B5EF4-FFF2-40B4-BE49-F238E27FC236}">
                <a16:creationId xmlns:a16="http://schemas.microsoft.com/office/drawing/2014/main" id="{8318D6B7-3EA2-7443-B7AC-C6A80B647D04}"/>
              </a:ext>
            </a:extLst>
          </p:cNvPr>
          <p:cNvSpPr>
            <a:spLocks noEditPoints="1"/>
          </p:cNvSpPr>
          <p:nvPr/>
        </p:nvSpPr>
        <p:spPr bwMode="auto">
          <a:xfrm>
            <a:off x="7603192" y="1719116"/>
            <a:ext cx="530941" cy="264632"/>
          </a:xfrm>
          <a:custGeom>
            <a:avLst/>
            <a:gdLst>
              <a:gd name="T0" fmla="*/ 751 w 773"/>
              <a:gd name="T1" fmla="*/ 6 h 445"/>
              <a:gd name="T2" fmla="*/ 751 w 773"/>
              <a:gd name="T3" fmla="*/ 5 h 445"/>
              <a:gd name="T4" fmla="*/ 750 w 773"/>
              <a:gd name="T5" fmla="*/ 3 h 445"/>
              <a:gd name="T6" fmla="*/ 749 w 773"/>
              <a:gd name="T7" fmla="*/ 2 h 445"/>
              <a:gd name="T8" fmla="*/ 747 w 773"/>
              <a:gd name="T9" fmla="*/ 1 h 445"/>
              <a:gd name="T10" fmla="*/ 747 w 773"/>
              <a:gd name="T11" fmla="*/ 1 h 445"/>
              <a:gd name="T12" fmla="*/ 745 w 773"/>
              <a:gd name="T13" fmla="*/ 0 h 445"/>
              <a:gd name="T14" fmla="*/ 744 w 773"/>
              <a:gd name="T15" fmla="*/ 0 h 445"/>
              <a:gd name="T16" fmla="*/ 742 w 773"/>
              <a:gd name="T17" fmla="*/ 1 h 445"/>
              <a:gd name="T18" fmla="*/ 740 w 773"/>
              <a:gd name="T19" fmla="*/ 2 h 445"/>
              <a:gd name="T20" fmla="*/ 626 w 773"/>
              <a:gd name="T21" fmla="*/ 87 h 445"/>
              <a:gd name="T22" fmla="*/ 634 w 773"/>
              <a:gd name="T23" fmla="*/ 99 h 445"/>
              <a:gd name="T24" fmla="*/ 649 w 773"/>
              <a:gd name="T25" fmla="*/ 211 h 445"/>
              <a:gd name="T26" fmla="*/ 581 w 773"/>
              <a:gd name="T27" fmla="*/ 234 h 445"/>
              <a:gd name="T28" fmla="*/ 484 w 773"/>
              <a:gd name="T29" fmla="*/ 165 h 445"/>
              <a:gd name="T30" fmla="*/ 374 w 773"/>
              <a:gd name="T31" fmla="*/ 165 h 445"/>
              <a:gd name="T32" fmla="*/ 331 w 773"/>
              <a:gd name="T33" fmla="*/ 338 h 445"/>
              <a:gd name="T34" fmla="*/ 281 w 773"/>
              <a:gd name="T35" fmla="*/ 345 h 445"/>
              <a:gd name="T36" fmla="*/ 205 w 773"/>
              <a:gd name="T37" fmla="*/ 210 h 445"/>
              <a:gd name="T38" fmla="*/ 95 w 773"/>
              <a:gd name="T39" fmla="*/ 210 h 445"/>
              <a:gd name="T40" fmla="*/ 2 w 773"/>
              <a:gd name="T41" fmla="*/ 385 h 445"/>
              <a:gd name="T42" fmla="*/ 8 w 773"/>
              <a:gd name="T43" fmla="*/ 397 h 445"/>
              <a:gd name="T44" fmla="*/ 120 w 773"/>
              <a:gd name="T45" fmla="*/ 256 h 445"/>
              <a:gd name="T46" fmla="*/ 181 w 773"/>
              <a:gd name="T47" fmla="*/ 255 h 445"/>
              <a:gd name="T48" fmla="*/ 258 w 773"/>
              <a:gd name="T49" fmla="*/ 390 h 445"/>
              <a:gd name="T50" fmla="*/ 368 w 773"/>
              <a:gd name="T51" fmla="*/ 390 h 445"/>
              <a:gd name="T52" fmla="*/ 406 w 773"/>
              <a:gd name="T53" fmla="*/ 215 h 445"/>
              <a:gd name="T54" fmla="*/ 478 w 773"/>
              <a:gd name="T55" fmla="*/ 191 h 445"/>
              <a:gd name="T56" fmla="*/ 573 w 773"/>
              <a:gd name="T57" fmla="*/ 261 h 445"/>
              <a:gd name="T58" fmla="*/ 683 w 773"/>
              <a:gd name="T59" fmla="*/ 261 h 445"/>
              <a:gd name="T60" fmla="*/ 741 w 773"/>
              <a:gd name="T61" fmla="*/ 33 h 445"/>
              <a:gd name="T62" fmla="*/ 765 w 773"/>
              <a:gd name="T63" fmla="*/ 160 h 445"/>
              <a:gd name="T64" fmla="*/ 772 w 773"/>
              <a:gd name="T65" fmla="*/ 152 h 445"/>
              <a:gd name="T66" fmla="*/ 150 w 773"/>
              <a:gd name="T67" fmla="*/ 169 h 445"/>
              <a:gd name="T68" fmla="*/ 177 w 773"/>
              <a:gd name="T69" fmla="*/ 240 h 445"/>
              <a:gd name="T70" fmla="*/ 177 w 773"/>
              <a:gd name="T71" fmla="*/ 240 h 445"/>
              <a:gd name="T72" fmla="*/ 109 w 773"/>
              <a:gd name="T73" fmla="*/ 210 h 445"/>
              <a:gd name="T74" fmla="*/ 313 w 773"/>
              <a:gd name="T75" fmla="*/ 431 h 445"/>
              <a:gd name="T76" fmla="*/ 313 w 773"/>
              <a:gd name="T77" fmla="*/ 349 h 445"/>
              <a:gd name="T78" fmla="*/ 429 w 773"/>
              <a:gd name="T79" fmla="*/ 206 h 445"/>
              <a:gd name="T80" fmla="*/ 429 w 773"/>
              <a:gd name="T81" fmla="*/ 124 h 445"/>
              <a:gd name="T82" fmla="*/ 429 w 773"/>
              <a:gd name="T83" fmla="*/ 206 h 445"/>
              <a:gd name="T84" fmla="*/ 628 w 773"/>
              <a:gd name="T85" fmla="*/ 302 h 445"/>
              <a:gd name="T86" fmla="*/ 628 w 773"/>
              <a:gd name="T87" fmla="*/ 22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73" h="445">
                <a:moveTo>
                  <a:pt x="772" y="152"/>
                </a:moveTo>
                <a:cubicBezTo>
                  <a:pt x="751" y="6"/>
                  <a:pt x="751" y="6"/>
                  <a:pt x="751" y="6"/>
                </a:cubicBezTo>
                <a:cubicBezTo>
                  <a:pt x="751" y="6"/>
                  <a:pt x="751" y="6"/>
                  <a:pt x="751" y="6"/>
                </a:cubicBezTo>
                <a:cubicBezTo>
                  <a:pt x="751" y="6"/>
                  <a:pt x="751" y="5"/>
                  <a:pt x="751" y="5"/>
                </a:cubicBezTo>
                <a:cubicBezTo>
                  <a:pt x="751" y="5"/>
                  <a:pt x="751" y="4"/>
                  <a:pt x="751" y="4"/>
                </a:cubicBezTo>
                <a:cubicBezTo>
                  <a:pt x="750" y="4"/>
                  <a:pt x="750" y="4"/>
                  <a:pt x="750" y="3"/>
                </a:cubicBezTo>
                <a:cubicBezTo>
                  <a:pt x="750" y="3"/>
                  <a:pt x="750" y="3"/>
                  <a:pt x="750" y="3"/>
                </a:cubicBezTo>
                <a:cubicBezTo>
                  <a:pt x="749" y="3"/>
                  <a:pt x="749" y="2"/>
                  <a:pt x="749" y="2"/>
                </a:cubicBezTo>
                <a:cubicBezTo>
                  <a:pt x="749" y="2"/>
                  <a:pt x="749" y="2"/>
                  <a:pt x="749" y="2"/>
                </a:cubicBezTo>
                <a:cubicBezTo>
                  <a:pt x="748" y="1"/>
                  <a:pt x="748" y="1"/>
                  <a:pt x="747" y="1"/>
                </a:cubicBezTo>
                <a:cubicBezTo>
                  <a:pt x="747" y="1"/>
                  <a:pt x="747" y="1"/>
                  <a:pt x="747" y="1"/>
                </a:cubicBezTo>
                <a:cubicBezTo>
                  <a:pt x="747" y="1"/>
                  <a:pt x="747" y="1"/>
                  <a:pt x="747" y="1"/>
                </a:cubicBezTo>
                <a:cubicBezTo>
                  <a:pt x="747" y="1"/>
                  <a:pt x="747" y="1"/>
                  <a:pt x="747" y="1"/>
                </a:cubicBezTo>
                <a:cubicBezTo>
                  <a:pt x="746" y="1"/>
                  <a:pt x="746" y="1"/>
                  <a:pt x="745" y="0"/>
                </a:cubicBezTo>
                <a:cubicBezTo>
                  <a:pt x="745" y="0"/>
                  <a:pt x="745" y="0"/>
                  <a:pt x="745" y="0"/>
                </a:cubicBezTo>
                <a:cubicBezTo>
                  <a:pt x="745" y="0"/>
                  <a:pt x="744" y="0"/>
                  <a:pt x="744" y="0"/>
                </a:cubicBezTo>
                <a:cubicBezTo>
                  <a:pt x="744" y="0"/>
                  <a:pt x="743" y="0"/>
                  <a:pt x="743" y="0"/>
                </a:cubicBezTo>
                <a:cubicBezTo>
                  <a:pt x="743" y="1"/>
                  <a:pt x="742" y="1"/>
                  <a:pt x="742" y="1"/>
                </a:cubicBezTo>
                <a:cubicBezTo>
                  <a:pt x="742" y="1"/>
                  <a:pt x="742" y="1"/>
                  <a:pt x="742" y="1"/>
                </a:cubicBezTo>
                <a:cubicBezTo>
                  <a:pt x="741" y="1"/>
                  <a:pt x="741" y="1"/>
                  <a:pt x="740" y="2"/>
                </a:cubicBezTo>
                <a:cubicBezTo>
                  <a:pt x="740" y="2"/>
                  <a:pt x="740" y="2"/>
                  <a:pt x="740" y="2"/>
                </a:cubicBezTo>
                <a:cubicBezTo>
                  <a:pt x="626" y="87"/>
                  <a:pt x="626" y="87"/>
                  <a:pt x="626" y="87"/>
                </a:cubicBezTo>
                <a:cubicBezTo>
                  <a:pt x="623" y="90"/>
                  <a:pt x="622" y="94"/>
                  <a:pt x="625" y="97"/>
                </a:cubicBezTo>
                <a:cubicBezTo>
                  <a:pt x="627" y="100"/>
                  <a:pt x="631" y="101"/>
                  <a:pt x="634" y="99"/>
                </a:cubicBezTo>
                <a:cubicBezTo>
                  <a:pt x="728" y="29"/>
                  <a:pt x="728" y="29"/>
                  <a:pt x="728" y="29"/>
                </a:cubicBezTo>
                <a:cubicBezTo>
                  <a:pt x="649" y="211"/>
                  <a:pt x="649" y="211"/>
                  <a:pt x="649" y="211"/>
                </a:cubicBezTo>
                <a:cubicBezTo>
                  <a:pt x="643" y="208"/>
                  <a:pt x="636" y="206"/>
                  <a:pt x="628" y="206"/>
                </a:cubicBezTo>
                <a:cubicBezTo>
                  <a:pt x="608" y="206"/>
                  <a:pt x="590" y="218"/>
                  <a:pt x="581" y="234"/>
                </a:cubicBezTo>
                <a:cubicBezTo>
                  <a:pt x="482" y="177"/>
                  <a:pt x="482" y="177"/>
                  <a:pt x="482" y="177"/>
                </a:cubicBezTo>
                <a:cubicBezTo>
                  <a:pt x="483" y="173"/>
                  <a:pt x="484" y="169"/>
                  <a:pt x="484" y="165"/>
                </a:cubicBezTo>
                <a:cubicBezTo>
                  <a:pt x="484" y="135"/>
                  <a:pt x="459" y="110"/>
                  <a:pt x="429" y="110"/>
                </a:cubicBezTo>
                <a:cubicBezTo>
                  <a:pt x="398" y="110"/>
                  <a:pt x="374" y="135"/>
                  <a:pt x="374" y="165"/>
                </a:cubicBezTo>
                <a:cubicBezTo>
                  <a:pt x="374" y="183"/>
                  <a:pt x="382" y="198"/>
                  <a:pt x="394" y="208"/>
                </a:cubicBezTo>
                <a:cubicBezTo>
                  <a:pt x="331" y="338"/>
                  <a:pt x="331" y="338"/>
                  <a:pt x="331" y="338"/>
                </a:cubicBezTo>
                <a:cubicBezTo>
                  <a:pt x="325" y="336"/>
                  <a:pt x="319" y="335"/>
                  <a:pt x="313" y="335"/>
                </a:cubicBezTo>
                <a:cubicBezTo>
                  <a:pt x="301" y="335"/>
                  <a:pt x="290" y="338"/>
                  <a:pt x="281" y="345"/>
                </a:cubicBezTo>
                <a:cubicBezTo>
                  <a:pt x="192" y="245"/>
                  <a:pt x="192" y="245"/>
                  <a:pt x="192" y="245"/>
                </a:cubicBezTo>
                <a:cubicBezTo>
                  <a:pt x="200" y="236"/>
                  <a:pt x="205" y="223"/>
                  <a:pt x="205" y="210"/>
                </a:cubicBezTo>
                <a:cubicBezTo>
                  <a:pt x="205" y="180"/>
                  <a:pt x="180" y="155"/>
                  <a:pt x="150" y="155"/>
                </a:cubicBezTo>
                <a:cubicBezTo>
                  <a:pt x="119" y="155"/>
                  <a:pt x="95" y="180"/>
                  <a:pt x="95" y="210"/>
                </a:cubicBezTo>
                <a:cubicBezTo>
                  <a:pt x="95" y="224"/>
                  <a:pt x="100" y="237"/>
                  <a:pt x="109" y="247"/>
                </a:cubicBezTo>
                <a:cubicBezTo>
                  <a:pt x="2" y="385"/>
                  <a:pt x="2" y="385"/>
                  <a:pt x="2" y="385"/>
                </a:cubicBezTo>
                <a:cubicBezTo>
                  <a:pt x="0" y="388"/>
                  <a:pt x="1" y="393"/>
                  <a:pt x="4" y="395"/>
                </a:cubicBezTo>
                <a:cubicBezTo>
                  <a:pt x="5" y="396"/>
                  <a:pt x="7" y="397"/>
                  <a:pt x="8" y="397"/>
                </a:cubicBezTo>
                <a:cubicBezTo>
                  <a:pt x="10" y="397"/>
                  <a:pt x="12" y="396"/>
                  <a:pt x="14" y="394"/>
                </a:cubicBezTo>
                <a:cubicBezTo>
                  <a:pt x="120" y="256"/>
                  <a:pt x="120" y="256"/>
                  <a:pt x="120" y="256"/>
                </a:cubicBezTo>
                <a:cubicBezTo>
                  <a:pt x="128" y="262"/>
                  <a:pt x="139" y="265"/>
                  <a:pt x="150" y="265"/>
                </a:cubicBezTo>
                <a:cubicBezTo>
                  <a:pt x="161" y="265"/>
                  <a:pt x="172" y="261"/>
                  <a:pt x="181" y="255"/>
                </a:cubicBezTo>
                <a:cubicBezTo>
                  <a:pt x="271" y="354"/>
                  <a:pt x="271" y="354"/>
                  <a:pt x="271" y="354"/>
                </a:cubicBezTo>
                <a:cubicBezTo>
                  <a:pt x="263" y="364"/>
                  <a:pt x="258" y="376"/>
                  <a:pt x="258" y="390"/>
                </a:cubicBezTo>
                <a:cubicBezTo>
                  <a:pt x="258" y="420"/>
                  <a:pt x="283" y="445"/>
                  <a:pt x="313" y="445"/>
                </a:cubicBezTo>
                <a:cubicBezTo>
                  <a:pt x="343" y="445"/>
                  <a:pt x="368" y="420"/>
                  <a:pt x="368" y="390"/>
                </a:cubicBezTo>
                <a:cubicBezTo>
                  <a:pt x="368" y="371"/>
                  <a:pt x="358" y="354"/>
                  <a:pt x="344" y="344"/>
                </a:cubicBezTo>
                <a:cubicBezTo>
                  <a:pt x="406" y="215"/>
                  <a:pt x="406" y="215"/>
                  <a:pt x="406" y="215"/>
                </a:cubicBezTo>
                <a:cubicBezTo>
                  <a:pt x="413" y="219"/>
                  <a:pt x="421" y="220"/>
                  <a:pt x="429" y="220"/>
                </a:cubicBezTo>
                <a:cubicBezTo>
                  <a:pt x="450" y="220"/>
                  <a:pt x="468" y="208"/>
                  <a:pt x="478" y="191"/>
                </a:cubicBezTo>
                <a:cubicBezTo>
                  <a:pt x="575" y="247"/>
                  <a:pt x="575" y="247"/>
                  <a:pt x="575" y="247"/>
                </a:cubicBezTo>
                <a:cubicBezTo>
                  <a:pt x="574" y="252"/>
                  <a:pt x="573" y="256"/>
                  <a:pt x="573" y="261"/>
                </a:cubicBezTo>
                <a:cubicBezTo>
                  <a:pt x="573" y="292"/>
                  <a:pt x="598" y="316"/>
                  <a:pt x="628" y="316"/>
                </a:cubicBezTo>
                <a:cubicBezTo>
                  <a:pt x="659" y="316"/>
                  <a:pt x="683" y="292"/>
                  <a:pt x="683" y="261"/>
                </a:cubicBezTo>
                <a:cubicBezTo>
                  <a:pt x="683" y="244"/>
                  <a:pt x="675" y="228"/>
                  <a:pt x="662" y="218"/>
                </a:cubicBezTo>
                <a:cubicBezTo>
                  <a:pt x="741" y="33"/>
                  <a:pt x="741" y="33"/>
                  <a:pt x="741" y="33"/>
                </a:cubicBezTo>
                <a:cubicBezTo>
                  <a:pt x="758" y="154"/>
                  <a:pt x="758" y="154"/>
                  <a:pt x="758" y="154"/>
                </a:cubicBezTo>
                <a:cubicBezTo>
                  <a:pt x="759" y="158"/>
                  <a:pt x="762" y="160"/>
                  <a:pt x="765" y="160"/>
                </a:cubicBezTo>
                <a:cubicBezTo>
                  <a:pt x="766" y="160"/>
                  <a:pt x="766" y="160"/>
                  <a:pt x="766" y="160"/>
                </a:cubicBezTo>
                <a:cubicBezTo>
                  <a:pt x="770" y="160"/>
                  <a:pt x="773" y="156"/>
                  <a:pt x="772" y="152"/>
                </a:cubicBezTo>
                <a:close/>
                <a:moveTo>
                  <a:pt x="109" y="210"/>
                </a:moveTo>
                <a:cubicBezTo>
                  <a:pt x="109" y="187"/>
                  <a:pt x="127" y="169"/>
                  <a:pt x="150" y="169"/>
                </a:cubicBezTo>
                <a:cubicBezTo>
                  <a:pt x="172" y="169"/>
                  <a:pt x="191" y="187"/>
                  <a:pt x="191" y="210"/>
                </a:cubicBezTo>
                <a:cubicBezTo>
                  <a:pt x="191" y="222"/>
                  <a:pt x="186" y="233"/>
                  <a:pt x="177" y="240"/>
                </a:cubicBezTo>
                <a:cubicBezTo>
                  <a:pt x="177" y="240"/>
                  <a:pt x="177" y="240"/>
                  <a:pt x="177" y="240"/>
                </a:cubicBezTo>
                <a:cubicBezTo>
                  <a:pt x="177" y="240"/>
                  <a:pt x="177" y="240"/>
                  <a:pt x="177" y="240"/>
                </a:cubicBezTo>
                <a:cubicBezTo>
                  <a:pt x="170" y="247"/>
                  <a:pt x="160" y="251"/>
                  <a:pt x="150" y="251"/>
                </a:cubicBezTo>
                <a:cubicBezTo>
                  <a:pt x="127" y="251"/>
                  <a:pt x="109" y="232"/>
                  <a:pt x="109" y="210"/>
                </a:cubicBezTo>
                <a:close/>
                <a:moveTo>
                  <a:pt x="354" y="390"/>
                </a:moveTo>
                <a:cubicBezTo>
                  <a:pt x="354" y="412"/>
                  <a:pt x="336" y="431"/>
                  <a:pt x="313" y="431"/>
                </a:cubicBezTo>
                <a:cubicBezTo>
                  <a:pt x="290" y="431"/>
                  <a:pt x="272" y="412"/>
                  <a:pt x="272" y="390"/>
                </a:cubicBezTo>
                <a:cubicBezTo>
                  <a:pt x="272" y="367"/>
                  <a:pt x="290" y="349"/>
                  <a:pt x="313" y="349"/>
                </a:cubicBezTo>
                <a:cubicBezTo>
                  <a:pt x="336" y="349"/>
                  <a:pt x="354" y="367"/>
                  <a:pt x="354" y="390"/>
                </a:cubicBezTo>
                <a:close/>
                <a:moveTo>
                  <a:pt x="429" y="206"/>
                </a:moveTo>
                <a:cubicBezTo>
                  <a:pt x="406" y="206"/>
                  <a:pt x="388" y="188"/>
                  <a:pt x="388" y="165"/>
                </a:cubicBezTo>
                <a:cubicBezTo>
                  <a:pt x="388" y="143"/>
                  <a:pt x="406" y="124"/>
                  <a:pt x="429" y="124"/>
                </a:cubicBezTo>
                <a:cubicBezTo>
                  <a:pt x="451" y="124"/>
                  <a:pt x="470" y="143"/>
                  <a:pt x="470" y="165"/>
                </a:cubicBezTo>
                <a:cubicBezTo>
                  <a:pt x="470" y="188"/>
                  <a:pt x="451" y="206"/>
                  <a:pt x="429" y="206"/>
                </a:cubicBezTo>
                <a:close/>
                <a:moveTo>
                  <a:pt x="669" y="261"/>
                </a:moveTo>
                <a:cubicBezTo>
                  <a:pt x="669" y="284"/>
                  <a:pt x="651" y="302"/>
                  <a:pt x="628" y="302"/>
                </a:cubicBezTo>
                <a:cubicBezTo>
                  <a:pt x="606" y="302"/>
                  <a:pt x="587" y="284"/>
                  <a:pt x="587" y="261"/>
                </a:cubicBezTo>
                <a:cubicBezTo>
                  <a:pt x="587" y="239"/>
                  <a:pt x="606" y="220"/>
                  <a:pt x="628" y="220"/>
                </a:cubicBezTo>
                <a:cubicBezTo>
                  <a:pt x="651" y="220"/>
                  <a:pt x="669" y="239"/>
                  <a:pt x="669" y="261"/>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ysClr val="windowText" lastClr="000000"/>
              </a:solidFill>
              <a:effectLst/>
              <a:uLnTx/>
              <a:uFillTx/>
            </a:endParaRPr>
          </a:p>
        </p:txBody>
      </p:sp>
      <p:grpSp>
        <p:nvGrpSpPr>
          <p:cNvPr id="46" name="Group 26">
            <a:extLst>
              <a:ext uri="{FF2B5EF4-FFF2-40B4-BE49-F238E27FC236}">
                <a16:creationId xmlns:a16="http://schemas.microsoft.com/office/drawing/2014/main" id="{4A1B8623-5E93-CD41-B741-CE2569169606}"/>
              </a:ext>
            </a:extLst>
          </p:cNvPr>
          <p:cNvGrpSpPr>
            <a:grpSpLocks noChangeAspect="1"/>
          </p:cNvGrpSpPr>
          <p:nvPr/>
        </p:nvGrpSpPr>
        <p:grpSpPr bwMode="auto">
          <a:xfrm>
            <a:off x="2946816" y="1763581"/>
            <a:ext cx="240228" cy="307365"/>
            <a:chOff x="4138" y="-543"/>
            <a:chExt cx="229" cy="293"/>
          </a:xfrm>
        </p:grpSpPr>
        <p:sp>
          <p:nvSpPr>
            <p:cNvPr id="47" name="Freeform 27">
              <a:extLst>
                <a:ext uri="{FF2B5EF4-FFF2-40B4-BE49-F238E27FC236}">
                  <a16:creationId xmlns:a16="http://schemas.microsoft.com/office/drawing/2014/main" id="{07C4950D-AF47-2E4A-977D-F93BC2FFFAEE}"/>
                </a:ext>
              </a:extLst>
            </p:cNvPr>
            <p:cNvSpPr>
              <a:spLocks/>
            </p:cNvSpPr>
            <p:nvPr/>
          </p:nvSpPr>
          <p:spPr bwMode="auto">
            <a:xfrm>
              <a:off x="4162" y="-470"/>
              <a:ext cx="205" cy="220"/>
            </a:xfrm>
            <a:custGeom>
              <a:avLst/>
              <a:gdLst>
                <a:gd name="T0" fmla="*/ 0 w 1802"/>
                <a:gd name="T1" fmla="*/ 1937 h 1937"/>
                <a:gd name="T2" fmla="*/ 0 w 1802"/>
                <a:gd name="T3" fmla="*/ 1937 h 1937"/>
                <a:gd name="T4" fmla="*/ 1343 w 1802"/>
                <a:gd name="T5" fmla="*/ 719 h 1937"/>
                <a:gd name="T6" fmla="*/ 1802 w 1802"/>
                <a:gd name="T7" fmla="*/ 0 h 1937"/>
              </a:gdLst>
              <a:ahLst/>
              <a:cxnLst>
                <a:cxn ang="0">
                  <a:pos x="T0" y="T1"/>
                </a:cxn>
                <a:cxn ang="0">
                  <a:pos x="T2" y="T3"/>
                </a:cxn>
                <a:cxn ang="0">
                  <a:pos x="T4" y="T5"/>
                </a:cxn>
                <a:cxn ang="0">
                  <a:pos x="T6" y="T7"/>
                </a:cxn>
              </a:cxnLst>
              <a:rect l="0" t="0" r="r" b="b"/>
              <a:pathLst>
                <a:path w="1802" h="1937">
                  <a:moveTo>
                    <a:pt x="0" y="1937"/>
                  </a:moveTo>
                  <a:lnTo>
                    <a:pt x="0" y="1937"/>
                  </a:lnTo>
                  <a:lnTo>
                    <a:pt x="1343" y="719"/>
                  </a:lnTo>
                  <a:lnTo>
                    <a:pt x="1802" y="0"/>
                  </a:ln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ysClr val="windowText" lastClr="000000"/>
                </a:solidFill>
                <a:effectLst/>
                <a:uLnTx/>
                <a:uFillTx/>
              </a:endParaRPr>
            </a:p>
          </p:txBody>
        </p:sp>
        <p:sp>
          <p:nvSpPr>
            <p:cNvPr id="48" name="Freeform 28">
              <a:extLst>
                <a:ext uri="{FF2B5EF4-FFF2-40B4-BE49-F238E27FC236}">
                  <a16:creationId xmlns:a16="http://schemas.microsoft.com/office/drawing/2014/main" id="{B7D2EAEF-CA91-624C-8D14-26613EA98C95}"/>
                </a:ext>
              </a:extLst>
            </p:cNvPr>
            <p:cNvSpPr>
              <a:spLocks/>
            </p:cNvSpPr>
            <p:nvPr/>
          </p:nvSpPr>
          <p:spPr bwMode="auto">
            <a:xfrm>
              <a:off x="4138" y="-543"/>
              <a:ext cx="105" cy="293"/>
            </a:xfrm>
            <a:custGeom>
              <a:avLst/>
              <a:gdLst>
                <a:gd name="T0" fmla="*/ 928 w 928"/>
                <a:gd name="T1" fmla="*/ 0 h 2575"/>
                <a:gd name="T2" fmla="*/ 928 w 928"/>
                <a:gd name="T3" fmla="*/ 0 h 2575"/>
                <a:gd name="T4" fmla="*/ 507 w 928"/>
                <a:gd name="T5" fmla="*/ 691 h 2575"/>
                <a:gd name="T6" fmla="*/ 0 w 928"/>
                <a:gd name="T7" fmla="*/ 2575 h 2575"/>
              </a:gdLst>
              <a:ahLst/>
              <a:cxnLst>
                <a:cxn ang="0">
                  <a:pos x="T0" y="T1"/>
                </a:cxn>
                <a:cxn ang="0">
                  <a:pos x="T2" y="T3"/>
                </a:cxn>
                <a:cxn ang="0">
                  <a:pos x="T4" y="T5"/>
                </a:cxn>
                <a:cxn ang="0">
                  <a:pos x="T6" y="T7"/>
                </a:cxn>
              </a:cxnLst>
              <a:rect l="0" t="0" r="r" b="b"/>
              <a:pathLst>
                <a:path w="928" h="2575">
                  <a:moveTo>
                    <a:pt x="928" y="0"/>
                  </a:moveTo>
                  <a:lnTo>
                    <a:pt x="928" y="0"/>
                  </a:lnTo>
                  <a:lnTo>
                    <a:pt x="507" y="691"/>
                  </a:lnTo>
                  <a:lnTo>
                    <a:pt x="0" y="2575"/>
                  </a:ln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ysClr val="windowText" lastClr="000000"/>
                </a:solidFill>
                <a:effectLst/>
                <a:uLnTx/>
                <a:uFillTx/>
              </a:endParaRPr>
            </a:p>
          </p:txBody>
        </p:sp>
        <p:sp>
          <p:nvSpPr>
            <p:cNvPr id="49" name="Freeform 29">
              <a:extLst>
                <a:ext uri="{FF2B5EF4-FFF2-40B4-BE49-F238E27FC236}">
                  <a16:creationId xmlns:a16="http://schemas.microsoft.com/office/drawing/2014/main" id="{BA4474EA-BB9F-5047-8344-A232ABF21E27}"/>
                </a:ext>
              </a:extLst>
            </p:cNvPr>
            <p:cNvSpPr>
              <a:spLocks/>
            </p:cNvSpPr>
            <p:nvPr/>
          </p:nvSpPr>
          <p:spPr bwMode="auto">
            <a:xfrm>
              <a:off x="4196" y="-464"/>
              <a:ext cx="119" cy="76"/>
            </a:xfrm>
            <a:custGeom>
              <a:avLst/>
              <a:gdLst>
                <a:gd name="T0" fmla="*/ 0 w 1050"/>
                <a:gd name="T1" fmla="*/ 0 h 666"/>
                <a:gd name="T2" fmla="*/ 0 w 1050"/>
                <a:gd name="T3" fmla="*/ 0 h 666"/>
                <a:gd name="T4" fmla="*/ 1050 w 1050"/>
                <a:gd name="T5" fmla="*/ 666 h 666"/>
              </a:gdLst>
              <a:ahLst/>
              <a:cxnLst>
                <a:cxn ang="0">
                  <a:pos x="T0" y="T1"/>
                </a:cxn>
                <a:cxn ang="0">
                  <a:pos x="T2" y="T3"/>
                </a:cxn>
                <a:cxn ang="0">
                  <a:pos x="T4" y="T5"/>
                </a:cxn>
              </a:cxnLst>
              <a:rect l="0" t="0" r="r" b="b"/>
              <a:pathLst>
                <a:path w="1050" h="666">
                  <a:moveTo>
                    <a:pt x="0" y="0"/>
                  </a:moveTo>
                  <a:lnTo>
                    <a:pt x="0" y="0"/>
                  </a:lnTo>
                  <a:cubicBezTo>
                    <a:pt x="321" y="666"/>
                    <a:pt x="730" y="0"/>
                    <a:pt x="1050" y="666"/>
                  </a:cubicBez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ysClr val="windowText" lastClr="000000"/>
                </a:solidFill>
                <a:effectLst/>
                <a:uLnTx/>
                <a:uFillTx/>
              </a:endParaRPr>
            </a:p>
          </p:txBody>
        </p:sp>
        <p:sp>
          <p:nvSpPr>
            <p:cNvPr id="50" name="Freeform 30">
              <a:extLst>
                <a:ext uri="{FF2B5EF4-FFF2-40B4-BE49-F238E27FC236}">
                  <a16:creationId xmlns:a16="http://schemas.microsoft.com/office/drawing/2014/main" id="{55D1E5E5-D9CF-8542-9B79-EDFC1BB670F4}"/>
                </a:ext>
              </a:extLst>
            </p:cNvPr>
            <p:cNvSpPr>
              <a:spLocks/>
            </p:cNvSpPr>
            <p:nvPr/>
          </p:nvSpPr>
          <p:spPr bwMode="auto">
            <a:xfrm>
              <a:off x="4138" y="-250"/>
              <a:ext cx="195" cy="0"/>
            </a:xfrm>
            <a:custGeom>
              <a:avLst/>
              <a:gdLst>
                <a:gd name="T0" fmla="*/ 0 w 1712"/>
                <a:gd name="T1" fmla="*/ 0 w 1712"/>
                <a:gd name="T2" fmla="*/ 1712 w 1712"/>
              </a:gdLst>
              <a:ahLst/>
              <a:cxnLst>
                <a:cxn ang="0">
                  <a:pos x="T0" y="0"/>
                </a:cxn>
                <a:cxn ang="0">
                  <a:pos x="T1" y="0"/>
                </a:cxn>
                <a:cxn ang="0">
                  <a:pos x="T2" y="0"/>
                </a:cxn>
              </a:cxnLst>
              <a:rect l="0" t="0" r="r" b="b"/>
              <a:pathLst>
                <a:path w="1712">
                  <a:moveTo>
                    <a:pt x="0" y="0"/>
                  </a:moveTo>
                  <a:lnTo>
                    <a:pt x="0" y="0"/>
                  </a:lnTo>
                  <a:lnTo>
                    <a:pt x="1712" y="0"/>
                  </a:ln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ysClr val="windowText" lastClr="000000"/>
                </a:solidFill>
                <a:effectLst/>
                <a:uLnTx/>
                <a:uFillTx/>
              </a:endParaRPr>
            </a:p>
          </p:txBody>
        </p:sp>
        <p:sp>
          <p:nvSpPr>
            <p:cNvPr id="51" name="Freeform 31">
              <a:extLst>
                <a:ext uri="{FF2B5EF4-FFF2-40B4-BE49-F238E27FC236}">
                  <a16:creationId xmlns:a16="http://schemas.microsoft.com/office/drawing/2014/main" id="{391D94BA-D59A-C845-8E6E-5A74AB1E0631}"/>
                </a:ext>
              </a:extLst>
            </p:cNvPr>
            <p:cNvSpPr>
              <a:spLocks/>
            </p:cNvSpPr>
            <p:nvPr/>
          </p:nvSpPr>
          <p:spPr bwMode="auto">
            <a:xfrm>
              <a:off x="4281" y="-507"/>
              <a:ext cx="52" cy="84"/>
            </a:xfrm>
            <a:custGeom>
              <a:avLst/>
              <a:gdLst>
                <a:gd name="T0" fmla="*/ 452 w 452"/>
                <a:gd name="T1" fmla="*/ 0 h 731"/>
                <a:gd name="T2" fmla="*/ 452 w 452"/>
                <a:gd name="T3" fmla="*/ 0 h 731"/>
                <a:gd name="T4" fmla="*/ 0 w 452"/>
                <a:gd name="T5" fmla="*/ 731 h 731"/>
              </a:gdLst>
              <a:ahLst/>
              <a:cxnLst>
                <a:cxn ang="0">
                  <a:pos x="T0" y="T1"/>
                </a:cxn>
                <a:cxn ang="0">
                  <a:pos x="T2" y="T3"/>
                </a:cxn>
                <a:cxn ang="0">
                  <a:pos x="T4" y="T5"/>
                </a:cxn>
              </a:cxnLst>
              <a:rect l="0" t="0" r="r" b="b"/>
              <a:pathLst>
                <a:path w="452" h="731">
                  <a:moveTo>
                    <a:pt x="452" y="0"/>
                  </a:moveTo>
                  <a:lnTo>
                    <a:pt x="452" y="0"/>
                  </a:lnTo>
                  <a:lnTo>
                    <a:pt x="0" y="731"/>
                  </a:ln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ysClr val="windowText" lastClr="000000"/>
                </a:solidFill>
                <a:effectLst/>
                <a:uLnTx/>
                <a:uFillTx/>
              </a:endParaRPr>
            </a:p>
          </p:txBody>
        </p:sp>
        <p:sp>
          <p:nvSpPr>
            <p:cNvPr id="52" name="Freeform 32">
              <a:extLst>
                <a:ext uri="{FF2B5EF4-FFF2-40B4-BE49-F238E27FC236}">
                  <a16:creationId xmlns:a16="http://schemas.microsoft.com/office/drawing/2014/main" id="{91085883-7FA8-7045-A5F9-DB56039D6F18}"/>
                </a:ext>
              </a:extLst>
            </p:cNvPr>
            <p:cNvSpPr>
              <a:spLocks/>
            </p:cNvSpPr>
            <p:nvPr/>
          </p:nvSpPr>
          <p:spPr bwMode="auto">
            <a:xfrm>
              <a:off x="4229" y="-533"/>
              <a:ext cx="64" cy="104"/>
            </a:xfrm>
            <a:custGeom>
              <a:avLst/>
              <a:gdLst>
                <a:gd name="T0" fmla="*/ 555 w 555"/>
                <a:gd name="T1" fmla="*/ 0 h 917"/>
                <a:gd name="T2" fmla="*/ 555 w 555"/>
                <a:gd name="T3" fmla="*/ 0 h 917"/>
                <a:gd name="T4" fmla="*/ 0 w 555"/>
                <a:gd name="T5" fmla="*/ 917 h 917"/>
              </a:gdLst>
              <a:ahLst/>
              <a:cxnLst>
                <a:cxn ang="0">
                  <a:pos x="T0" y="T1"/>
                </a:cxn>
                <a:cxn ang="0">
                  <a:pos x="T2" y="T3"/>
                </a:cxn>
                <a:cxn ang="0">
                  <a:pos x="T4" y="T5"/>
                </a:cxn>
              </a:cxnLst>
              <a:rect l="0" t="0" r="r" b="b"/>
              <a:pathLst>
                <a:path w="555" h="917">
                  <a:moveTo>
                    <a:pt x="555" y="0"/>
                  </a:moveTo>
                  <a:lnTo>
                    <a:pt x="555" y="0"/>
                  </a:lnTo>
                  <a:lnTo>
                    <a:pt x="0" y="917"/>
                  </a:ln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ysClr val="windowText" lastClr="000000"/>
                </a:solidFill>
                <a:effectLst/>
                <a:uLnTx/>
                <a:uFillTx/>
              </a:endParaRPr>
            </a:p>
          </p:txBody>
        </p:sp>
        <p:sp>
          <p:nvSpPr>
            <p:cNvPr id="53" name="Freeform 33">
              <a:extLst>
                <a:ext uri="{FF2B5EF4-FFF2-40B4-BE49-F238E27FC236}">
                  <a16:creationId xmlns:a16="http://schemas.microsoft.com/office/drawing/2014/main" id="{8C2AD0F1-50F1-034F-ABB5-793824EBF288}"/>
                </a:ext>
              </a:extLst>
            </p:cNvPr>
            <p:cNvSpPr>
              <a:spLocks/>
            </p:cNvSpPr>
            <p:nvPr/>
          </p:nvSpPr>
          <p:spPr bwMode="auto">
            <a:xfrm>
              <a:off x="4149" y="-296"/>
              <a:ext cx="36" cy="27"/>
            </a:xfrm>
            <a:custGeom>
              <a:avLst/>
              <a:gdLst>
                <a:gd name="T0" fmla="*/ 0 w 314"/>
                <a:gd name="T1" fmla="*/ 35 h 233"/>
                <a:gd name="T2" fmla="*/ 0 w 314"/>
                <a:gd name="T3" fmla="*/ 35 h 233"/>
                <a:gd name="T4" fmla="*/ 314 w 314"/>
                <a:gd name="T5" fmla="*/ 224 h 233"/>
              </a:gdLst>
              <a:ahLst/>
              <a:cxnLst>
                <a:cxn ang="0">
                  <a:pos x="T0" y="T1"/>
                </a:cxn>
                <a:cxn ang="0">
                  <a:pos x="T2" y="T3"/>
                </a:cxn>
                <a:cxn ang="0">
                  <a:pos x="T4" y="T5"/>
                </a:cxn>
              </a:cxnLst>
              <a:rect l="0" t="0" r="r" b="b"/>
              <a:pathLst>
                <a:path w="314" h="233">
                  <a:moveTo>
                    <a:pt x="0" y="35"/>
                  </a:moveTo>
                  <a:lnTo>
                    <a:pt x="0" y="35"/>
                  </a:lnTo>
                  <a:cubicBezTo>
                    <a:pt x="110" y="0"/>
                    <a:pt x="217" y="233"/>
                    <a:pt x="314" y="224"/>
                  </a:cubicBez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63570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8"/>
          <p:cNvSpPr txBox="1">
            <a:spLocks noGrp="1"/>
          </p:cNvSpPr>
          <p:nvPr>
            <p:ph type="title"/>
          </p:nvPr>
        </p:nvSpPr>
        <p:spPr>
          <a:xfrm>
            <a:off x="1297500" y="393750"/>
            <a:ext cx="7038900" cy="523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Factors</a:t>
            </a:r>
            <a:endParaRPr b="1"/>
          </a:p>
        </p:txBody>
      </p:sp>
      <p:sp>
        <p:nvSpPr>
          <p:cNvPr id="166" name="Google Shape;166;p18"/>
          <p:cNvSpPr txBox="1">
            <a:spLocks noGrp="1"/>
          </p:cNvSpPr>
          <p:nvPr>
            <p:ph type="body" idx="1"/>
          </p:nvPr>
        </p:nvSpPr>
        <p:spPr>
          <a:xfrm>
            <a:off x="905695" y="1483905"/>
            <a:ext cx="7822509" cy="2911200"/>
          </a:xfrm>
          <a:prstGeom prst="rect">
            <a:avLst/>
          </a:prstGeom>
        </p:spPr>
        <p:txBody>
          <a:bodyPr spcFirstLastPara="1" wrap="square" lIns="91425" tIns="91425" rIns="91425" bIns="91425" anchor="t" anchorCtr="0">
            <a:noAutofit/>
          </a:bodyPr>
          <a:lstStyle/>
          <a:p>
            <a:pPr marL="457200" lvl="0" indent="0" algn="l" rtl="0">
              <a:lnSpc>
                <a:spcPct val="90000"/>
              </a:lnSpc>
              <a:spcBef>
                <a:spcPts val="0"/>
              </a:spcBef>
              <a:spcAft>
                <a:spcPts val="0"/>
              </a:spcAft>
              <a:buNone/>
            </a:pPr>
            <a:r>
              <a:rPr lang="en" dirty="0">
                <a:latin typeface="Montserrat"/>
                <a:ea typeface="Montserrat"/>
                <a:cs typeface="Montserrat"/>
                <a:sym typeface="Montserrat"/>
              </a:rPr>
              <a:t>Interest rate, oil price, gas price, Consumer Price Index</a:t>
            </a:r>
            <a:endParaRPr dirty="0">
              <a:latin typeface="Montserrat"/>
              <a:ea typeface="Montserrat"/>
              <a:cs typeface="Montserrat"/>
              <a:sym typeface="Montserrat"/>
            </a:endParaRPr>
          </a:p>
          <a:p>
            <a:pPr marL="457200" lvl="0" indent="0" algn="l" rtl="0">
              <a:lnSpc>
                <a:spcPct val="90000"/>
              </a:lnSpc>
              <a:spcBef>
                <a:spcPts val="0"/>
              </a:spcBef>
              <a:spcAft>
                <a:spcPts val="0"/>
              </a:spcAft>
              <a:buNone/>
            </a:pPr>
            <a:endParaRPr dirty="0">
              <a:latin typeface="Montserrat"/>
              <a:ea typeface="Montserrat"/>
              <a:cs typeface="Montserrat"/>
              <a:sym typeface="Montserrat"/>
            </a:endParaRPr>
          </a:p>
          <a:p>
            <a:pPr marL="457200" marR="0" lvl="0" indent="0" algn="l" rtl="0">
              <a:lnSpc>
                <a:spcPct val="90000"/>
              </a:lnSpc>
              <a:spcBef>
                <a:spcPts val="0"/>
              </a:spcBef>
              <a:spcAft>
                <a:spcPts val="0"/>
              </a:spcAft>
              <a:buNone/>
            </a:pPr>
            <a:endParaRPr lang="en" dirty="0">
              <a:latin typeface="Montserrat"/>
              <a:ea typeface="Montserrat"/>
              <a:cs typeface="Montserrat"/>
              <a:sym typeface="Montserrat"/>
            </a:endParaRPr>
          </a:p>
          <a:p>
            <a:pPr marL="457200" marR="0" lvl="0" indent="0" algn="l" rtl="0">
              <a:lnSpc>
                <a:spcPct val="90000"/>
              </a:lnSpc>
              <a:spcBef>
                <a:spcPts val="0"/>
              </a:spcBef>
              <a:spcAft>
                <a:spcPts val="0"/>
              </a:spcAft>
              <a:buNone/>
            </a:pPr>
            <a:endParaRPr lang="en" dirty="0">
              <a:latin typeface="Montserrat"/>
              <a:ea typeface="Montserrat"/>
              <a:cs typeface="Montserrat"/>
              <a:sym typeface="Montserrat"/>
            </a:endParaRPr>
          </a:p>
          <a:p>
            <a:pPr marL="457200" marR="0" lvl="0" indent="0" algn="l" rtl="0">
              <a:lnSpc>
                <a:spcPct val="90000"/>
              </a:lnSpc>
              <a:spcBef>
                <a:spcPts val="0"/>
              </a:spcBef>
              <a:spcAft>
                <a:spcPts val="0"/>
              </a:spcAft>
              <a:buNone/>
            </a:pPr>
            <a:r>
              <a:rPr lang="en" dirty="0">
                <a:latin typeface="Montserrat"/>
                <a:ea typeface="Montserrat"/>
                <a:cs typeface="Montserrat"/>
                <a:sym typeface="Montserrat"/>
              </a:rPr>
              <a:t>Volume impulse ratio, beta of volume, turnover rate, volume-price correlation factor</a:t>
            </a:r>
            <a:endParaRPr dirty="0">
              <a:latin typeface="Montserrat"/>
              <a:ea typeface="Montserrat"/>
              <a:cs typeface="Montserrat"/>
              <a:sym typeface="Montserrat"/>
            </a:endParaRPr>
          </a:p>
          <a:p>
            <a:pPr marL="457200" marR="0" lvl="0" indent="0" algn="l" rtl="0">
              <a:lnSpc>
                <a:spcPct val="90000"/>
              </a:lnSpc>
              <a:spcBef>
                <a:spcPts val="0"/>
              </a:spcBef>
              <a:spcAft>
                <a:spcPts val="0"/>
              </a:spcAft>
              <a:buNone/>
            </a:pPr>
            <a:endParaRPr dirty="0">
              <a:latin typeface="Montserrat"/>
              <a:ea typeface="Montserrat"/>
              <a:cs typeface="Montserrat"/>
              <a:sym typeface="Montserrat"/>
            </a:endParaRPr>
          </a:p>
          <a:p>
            <a:pPr marL="457200" lvl="0" indent="0" algn="l" rtl="0">
              <a:lnSpc>
                <a:spcPct val="90000"/>
              </a:lnSpc>
              <a:spcBef>
                <a:spcPts val="0"/>
              </a:spcBef>
              <a:spcAft>
                <a:spcPts val="0"/>
              </a:spcAft>
              <a:buNone/>
            </a:pPr>
            <a:endParaRPr lang="en" dirty="0">
              <a:latin typeface="Montserrat"/>
              <a:ea typeface="Montserrat"/>
              <a:cs typeface="Montserrat"/>
              <a:sym typeface="Montserrat"/>
            </a:endParaRPr>
          </a:p>
          <a:p>
            <a:pPr marL="457200" lvl="0" indent="0" algn="l" rtl="0">
              <a:lnSpc>
                <a:spcPct val="90000"/>
              </a:lnSpc>
              <a:spcBef>
                <a:spcPts val="0"/>
              </a:spcBef>
              <a:spcAft>
                <a:spcPts val="0"/>
              </a:spcAft>
              <a:buNone/>
            </a:pPr>
            <a:endParaRPr lang="en" dirty="0">
              <a:latin typeface="Montserrat"/>
              <a:ea typeface="Montserrat"/>
              <a:cs typeface="Montserrat"/>
              <a:sym typeface="Montserrat"/>
            </a:endParaRPr>
          </a:p>
          <a:p>
            <a:pPr marL="457200" lvl="0" indent="0" algn="l" rtl="0">
              <a:lnSpc>
                <a:spcPct val="90000"/>
              </a:lnSpc>
              <a:spcBef>
                <a:spcPts val="0"/>
              </a:spcBef>
              <a:spcAft>
                <a:spcPts val="0"/>
              </a:spcAft>
              <a:buNone/>
            </a:pPr>
            <a:r>
              <a:rPr lang="en" dirty="0">
                <a:latin typeface="Montserrat"/>
                <a:ea typeface="Montserrat"/>
                <a:cs typeface="Montserrat"/>
                <a:sym typeface="Montserrat"/>
              </a:rPr>
              <a:t>Value premium (</a:t>
            </a:r>
            <a:r>
              <a:rPr lang="en" dirty="0" err="1">
                <a:latin typeface="Montserrat"/>
                <a:ea typeface="Montserrat"/>
                <a:cs typeface="Montserrat"/>
                <a:sym typeface="Montserrat"/>
              </a:rPr>
              <a:t>fama</a:t>
            </a:r>
            <a:r>
              <a:rPr lang="en" dirty="0">
                <a:latin typeface="Montserrat"/>
                <a:ea typeface="Montserrat"/>
                <a:cs typeface="Montserrat"/>
                <a:sym typeface="Montserrat"/>
              </a:rPr>
              <a:t> </a:t>
            </a:r>
            <a:r>
              <a:rPr lang="en" dirty="0" err="1">
                <a:latin typeface="Montserrat"/>
                <a:ea typeface="Montserrat"/>
                <a:cs typeface="Montserrat"/>
                <a:sym typeface="Montserrat"/>
              </a:rPr>
              <a:t>french</a:t>
            </a:r>
            <a:r>
              <a:rPr lang="en" dirty="0">
                <a:latin typeface="Montserrat"/>
                <a:ea typeface="Montserrat"/>
                <a:cs typeface="Montserrat"/>
                <a:sym typeface="Montserrat"/>
              </a:rPr>
              <a:t>), gross profit growth, Operating Cash Flow growth,  ROE growth, annual cash growth, cash/market cap, dividend yield</a:t>
            </a:r>
            <a:endParaRPr dirty="0">
              <a:latin typeface="Montserrat"/>
              <a:ea typeface="Montserrat"/>
              <a:cs typeface="Montserrat"/>
              <a:sym typeface="Montserrat"/>
            </a:endParaRPr>
          </a:p>
          <a:p>
            <a:pPr marL="457200" lvl="0" indent="0" algn="l" rtl="0">
              <a:lnSpc>
                <a:spcPct val="90000"/>
              </a:lnSpc>
              <a:spcBef>
                <a:spcPts val="0"/>
              </a:spcBef>
              <a:spcAft>
                <a:spcPts val="0"/>
              </a:spcAft>
              <a:buNone/>
            </a:pPr>
            <a:endParaRPr dirty="0">
              <a:latin typeface="Montserrat"/>
              <a:ea typeface="Montserrat"/>
              <a:cs typeface="Montserrat"/>
              <a:sym typeface="Montserrat"/>
            </a:endParaRPr>
          </a:p>
          <a:p>
            <a:pPr marL="0" lvl="0" indent="457200" algn="l" rtl="0">
              <a:lnSpc>
                <a:spcPct val="90000"/>
              </a:lnSpc>
              <a:spcBef>
                <a:spcPts val="0"/>
              </a:spcBef>
              <a:spcAft>
                <a:spcPts val="0"/>
              </a:spcAft>
              <a:buNone/>
            </a:pPr>
            <a:endParaRPr lang="en" dirty="0">
              <a:latin typeface="Montserrat"/>
              <a:ea typeface="Montserrat"/>
              <a:cs typeface="Montserrat"/>
              <a:sym typeface="Montserrat"/>
            </a:endParaRPr>
          </a:p>
          <a:p>
            <a:pPr marL="0" lvl="0" indent="457200" algn="l" rtl="0">
              <a:lnSpc>
                <a:spcPct val="90000"/>
              </a:lnSpc>
              <a:spcBef>
                <a:spcPts val="0"/>
              </a:spcBef>
              <a:spcAft>
                <a:spcPts val="0"/>
              </a:spcAft>
              <a:buNone/>
            </a:pPr>
            <a:endParaRPr lang="en" dirty="0">
              <a:latin typeface="Montserrat"/>
              <a:ea typeface="Montserrat"/>
              <a:cs typeface="Montserrat"/>
              <a:sym typeface="Montserrat"/>
            </a:endParaRPr>
          </a:p>
          <a:p>
            <a:pPr marL="0" lvl="0" indent="457200" algn="l" rtl="0">
              <a:lnSpc>
                <a:spcPct val="90000"/>
              </a:lnSpc>
              <a:spcBef>
                <a:spcPts val="0"/>
              </a:spcBef>
              <a:spcAft>
                <a:spcPts val="0"/>
              </a:spcAft>
              <a:buNone/>
            </a:pPr>
            <a:r>
              <a:rPr lang="en" dirty="0">
                <a:latin typeface="Montserrat"/>
                <a:ea typeface="Montserrat"/>
                <a:cs typeface="Montserrat"/>
                <a:sym typeface="Montserrat"/>
              </a:rPr>
              <a:t>T-21 / T-63 / T-126 / T-252 closing price</a:t>
            </a:r>
            <a:endParaRPr dirty="0">
              <a:latin typeface="Montserrat"/>
              <a:ea typeface="Montserrat"/>
              <a:cs typeface="Montserrat"/>
              <a:sym typeface="Montserrat"/>
            </a:endParaRPr>
          </a:p>
          <a:p>
            <a:pPr marL="0" lvl="0" indent="457200" algn="l" rtl="0">
              <a:lnSpc>
                <a:spcPct val="90000"/>
              </a:lnSpc>
              <a:spcBef>
                <a:spcPts val="0"/>
              </a:spcBef>
              <a:spcAft>
                <a:spcPts val="0"/>
              </a:spcAft>
              <a:buNone/>
            </a:pPr>
            <a:endParaRPr dirty="0">
              <a:latin typeface="Montserrat"/>
              <a:ea typeface="Montserrat"/>
              <a:cs typeface="Montserrat"/>
              <a:sym typeface="Montserrat"/>
            </a:endParaRPr>
          </a:p>
          <a:p>
            <a:pPr marL="457200" lvl="0" indent="0" algn="l" rtl="0">
              <a:lnSpc>
                <a:spcPct val="90000"/>
              </a:lnSpc>
              <a:spcBef>
                <a:spcPts val="0"/>
              </a:spcBef>
              <a:spcAft>
                <a:spcPts val="0"/>
              </a:spcAft>
              <a:buNone/>
            </a:pPr>
            <a:endParaRPr lang="en" dirty="0">
              <a:latin typeface="Montserrat"/>
              <a:ea typeface="Montserrat"/>
              <a:cs typeface="Montserrat"/>
              <a:sym typeface="Montserrat"/>
            </a:endParaRPr>
          </a:p>
          <a:p>
            <a:pPr marL="457200" lvl="0" indent="0" algn="l" rtl="0">
              <a:lnSpc>
                <a:spcPct val="90000"/>
              </a:lnSpc>
              <a:spcBef>
                <a:spcPts val="0"/>
              </a:spcBef>
              <a:spcAft>
                <a:spcPts val="0"/>
              </a:spcAft>
              <a:buNone/>
            </a:pPr>
            <a:r>
              <a:rPr lang="en" dirty="0">
                <a:latin typeface="Montserrat"/>
                <a:ea typeface="Montserrat"/>
                <a:cs typeface="Montserrat"/>
                <a:sym typeface="Montserrat"/>
              </a:rPr>
              <a:t>Gross margin, profit margin, gross profit to asset, rolling ROE/ROA, ROIC, cashflow/market size, net income, long-term debt/working capital, net gearing ratio, earning power ratio</a:t>
            </a:r>
            <a:endParaRPr dirty="0">
              <a:latin typeface="Montserrat"/>
              <a:ea typeface="Montserrat"/>
              <a:cs typeface="Montserrat"/>
              <a:sym typeface="Montserrat"/>
            </a:endParaRPr>
          </a:p>
        </p:txBody>
      </p:sp>
      <p:sp>
        <p:nvSpPr>
          <p:cNvPr id="4" name="Rounded Rectangle 3">
            <a:extLst>
              <a:ext uri="{FF2B5EF4-FFF2-40B4-BE49-F238E27FC236}">
                <a16:creationId xmlns:a16="http://schemas.microsoft.com/office/drawing/2014/main" id="{865283F7-5023-9547-BBCC-3333DF82DF0C}"/>
              </a:ext>
            </a:extLst>
          </p:cNvPr>
          <p:cNvSpPr/>
          <p:nvPr/>
        </p:nvSpPr>
        <p:spPr>
          <a:xfrm>
            <a:off x="1297500" y="1226013"/>
            <a:ext cx="7038900" cy="257892"/>
          </a:xfrm>
          <a:prstGeom prst="roundRect">
            <a:avLst>
              <a:gd name="adj" fmla="val 50000"/>
            </a:avLst>
          </a:prstGeom>
          <a:solidFill>
            <a:schemeClr val="tx2">
              <a:lumMod val="50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marL="120650" lvl="0">
              <a:lnSpc>
                <a:spcPct val="90000"/>
              </a:lnSpc>
              <a:buClr>
                <a:schemeClr val="lt2"/>
              </a:buClr>
              <a:buSzPts val="1700"/>
            </a:pPr>
            <a:r>
              <a:rPr lang="en-US" b="1" dirty="0">
                <a:solidFill>
                  <a:schemeClr val="bg1"/>
                </a:solidFill>
                <a:latin typeface="Montserrat"/>
                <a:ea typeface="Montserrat"/>
                <a:cs typeface="Montserrat"/>
                <a:sym typeface="Montserrat"/>
              </a:rPr>
              <a:t>Macroeconomic factors</a:t>
            </a:r>
          </a:p>
        </p:txBody>
      </p:sp>
      <p:sp>
        <p:nvSpPr>
          <p:cNvPr id="5" name="Rounded Rectangle 4">
            <a:extLst>
              <a:ext uri="{FF2B5EF4-FFF2-40B4-BE49-F238E27FC236}">
                <a16:creationId xmlns:a16="http://schemas.microsoft.com/office/drawing/2014/main" id="{C3309C3C-E642-AF45-BFED-CF492693A764}"/>
              </a:ext>
            </a:extLst>
          </p:cNvPr>
          <p:cNvSpPr/>
          <p:nvPr/>
        </p:nvSpPr>
        <p:spPr>
          <a:xfrm>
            <a:off x="1297500" y="1943134"/>
            <a:ext cx="7038900" cy="257892"/>
          </a:xfrm>
          <a:prstGeom prst="roundRect">
            <a:avLst>
              <a:gd name="adj" fmla="val 50000"/>
            </a:avLst>
          </a:prstGeom>
          <a:solidFill>
            <a:schemeClr val="tx2">
              <a:lumMod val="50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marL="120650" lvl="0">
              <a:lnSpc>
                <a:spcPct val="90000"/>
              </a:lnSpc>
              <a:buClr>
                <a:schemeClr val="lt2"/>
              </a:buClr>
              <a:buSzPts val="1700"/>
            </a:pPr>
            <a:r>
              <a:rPr lang="en-US" b="1" dirty="0">
                <a:solidFill>
                  <a:schemeClr val="bg1"/>
                </a:solidFill>
                <a:latin typeface="Montserrat"/>
                <a:ea typeface="Montserrat"/>
                <a:cs typeface="Montserrat"/>
                <a:sym typeface="Montserrat"/>
              </a:rPr>
              <a:t>Size factors</a:t>
            </a:r>
          </a:p>
        </p:txBody>
      </p:sp>
      <p:sp>
        <p:nvSpPr>
          <p:cNvPr id="6" name="Rounded Rectangle 5">
            <a:extLst>
              <a:ext uri="{FF2B5EF4-FFF2-40B4-BE49-F238E27FC236}">
                <a16:creationId xmlns:a16="http://schemas.microsoft.com/office/drawing/2014/main" id="{04623561-ACE1-DC44-9718-392821B2274E}"/>
              </a:ext>
            </a:extLst>
          </p:cNvPr>
          <p:cNvSpPr/>
          <p:nvPr/>
        </p:nvSpPr>
        <p:spPr>
          <a:xfrm>
            <a:off x="1297500" y="2631311"/>
            <a:ext cx="7038900" cy="257892"/>
          </a:xfrm>
          <a:prstGeom prst="roundRect">
            <a:avLst>
              <a:gd name="adj" fmla="val 50000"/>
            </a:avLst>
          </a:prstGeom>
          <a:solidFill>
            <a:schemeClr val="tx2">
              <a:lumMod val="50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marL="127000" lvl="0">
              <a:lnSpc>
                <a:spcPct val="90000"/>
              </a:lnSpc>
              <a:buClr>
                <a:srgbClr val="82C7A5"/>
              </a:buClr>
              <a:buSzPts val="1600"/>
            </a:pPr>
            <a:r>
              <a:rPr lang="en-US" b="1" dirty="0">
                <a:solidFill>
                  <a:schemeClr val="bg1"/>
                </a:solidFill>
                <a:latin typeface="Montserrat"/>
                <a:sym typeface="Montserrat"/>
              </a:rPr>
              <a:t>Growth</a:t>
            </a:r>
            <a:r>
              <a:rPr lang="en-US" sz="1600" b="1" dirty="0">
                <a:solidFill>
                  <a:srgbClr val="82C7A5"/>
                </a:solidFill>
                <a:latin typeface="Montserrat"/>
                <a:ea typeface="Montserrat"/>
                <a:cs typeface="Montserrat"/>
                <a:sym typeface="Montserrat"/>
              </a:rPr>
              <a:t> </a:t>
            </a:r>
            <a:r>
              <a:rPr lang="en-US" b="1" dirty="0">
                <a:solidFill>
                  <a:schemeClr val="bg1"/>
                </a:solidFill>
                <a:latin typeface="Montserrat"/>
                <a:sym typeface="Montserrat"/>
              </a:rPr>
              <a:t>factors</a:t>
            </a:r>
          </a:p>
        </p:txBody>
      </p:sp>
      <p:sp>
        <p:nvSpPr>
          <p:cNvPr id="7" name="Rounded Rectangle 6">
            <a:extLst>
              <a:ext uri="{FF2B5EF4-FFF2-40B4-BE49-F238E27FC236}">
                <a16:creationId xmlns:a16="http://schemas.microsoft.com/office/drawing/2014/main" id="{A3188D32-73CD-D747-B6A1-0FB308B022D4}"/>
              </a:ext>
            </a:extLst>
          </p:cNvPr>
          <p:cNvSpPr/>
          <p:nvPr/>
        </p:nvSpPr>
        <p:spPr>
          <a:xfrm>
            <a:off x="1297500" y="3510082"/>
            <a:ext cx="7038900" cy="257892"/>
          </a:xfrm>
          <a:prstGeom prst="roundRect">
            <a:avLst>
              <a:gd name="adj" fmla="val 50000"/>
            </a:avLst>
          </a:prstGeom>
          <a:solidFill>
            <a:schemeClr val="tx2">
              <a:lumMod val="50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marL="127000" lvl="0">
              <a:lnSpc>
                <a:spcPct val="90000"/>
              </a:lnSpc>
              <a:buClr>
                <a:srgbClr val="82C7A5"/>
              </a:buClr>
              <a:buSzPts val="1600"/>
            </a:pPr>
            <a:r>
              <a:rPr lang="en-US" b="1" dirty="0">
                <a:solidFill>
                  <a:schemeClr val="bg1"/>
                </a:solidFill>
                <a:latin typeface="Montserrat"/>
                <a:sym typeface="Montserrat"/>
              </a:rPr>
              <a:t>Momentum</a:t>
            </a:r>
            <a:r>
              <a:rPr lang="en-US" sz="1600" b="1" dirty="0">
                <a:solidFill>
                  <a:srgbClr val="82C7A5"/>
                </a:solidFill>
                <a:latin typeface="Montserrat"/>
                <a:ea typeface="Montserrat"/>
                <a:cs typeface="Montserrat"/>
                <a:sym typeface="Montserrat"/>
              </a:rPr>
              <a:t> </a:t>
            </a:r>
            <a:r>
              <a:rPr lang="en-US" b="1" dirty="0">
                <a:solidFill>
                  <a:srgbClr val="FFFFFF"/>
                </a:solidFill>
                <a:latin typeface="Montserrat"/>
                <a:ea typeface="Lato"/>
                <a:cs typeface="Lato"/>
                <a:sym typeface="Montserrat"/>
              </a:rPr>
              <a:t>factors</a:t>
            </a:r>
          </a:p>
        </p:txBody>
      </p:sp>
      <p:sp>
        <p:nvSpPr>
          <p:cNvPr id="8" name="Rounded Rectangle 7">
            <a:extLst>
              <a:ext uri="{FF2B5EF4-FFF2-40B4-BE49-F238E27FC236}">
                <a16:creationId xmlns:a16="http://schemas.microsoft.com/office/drawing/2014/main" id="{6958064C-FB0F-CE46-AC71-2E51D20F824B}"/>
              </a:ext>
            </a:extLst>
          </p:cNvPr>
          <p:cNvSpPr/>
          <p:nvPr/>
        </p:nvSpPr>
        <p:spPr>
          <a:xfrm>
            <a:off x="1297500" y="4184725"/>
            <a:ext cx="7038900" cy="210380"/>
          </a:xfrm>
          <a:prstGeom prst="roundRect">
            <a:avLst>
              <a:gd name="adj" fmla="val 50000"/>
            </a:avLst>
          </a:prstGeom>
          <a:solidFill>
            <a:schemeClr val="tx2">
              <a:lumMod val="50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marL="127000" lvl="0">
              <a:lnSpc>
                <a:spcPct val="90000"/>
              </a:lnSpc>
              <a:buClr>
                <a:srgbClr val="82C7A5"/>
              </a:buClr>
              <a:buSzPts val="1600"/>
            </a:pPr>
            <a:r>
              <a:rPr lang="en-US" b="1" dirty="0">
                <a:solidFill>
                  <a:schemeClr val="bg1"/>
                </a:solidFill>
                <a:latin typeface="Montserrat"/>
                <a:sym typeface="Montserrat"/>
              </a:rPr>
              <a:t>Gross profitability factors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FACTOR</a:t>
            </a:r>
            <a:r>
              <a:rPr lang="zh-CN" altLang="en-US" dirty="0"/>
              <a:t> </a:t>
            </a:r>
            <a:r>
              <a:rPr lang="en-US" altLang="zh-CN" dirty="0"/>
              <a:t>PRETEST</a:t>
            </a:r>
            <a:endParaRPr dirty="0"/>
          </a:p>
        </p:txBody>
      </p:sp>
      <p:grpSp>
        <p:nvGrpSpPr>
          <p:cNvPr id="36" name="Group 35">
            <a:extLst>
              <a:ext uri="{FF2B5EF4-FFF2-40B4-BE49-F238E27FC236}">
                <a16:creationId xmlns:a16="http://schemas.microsoft.com/office/drawing/2014/main" id="{2229DF96-1EA0-B94B-B8C3-97C6726DA8D7}"/>
              </a:ext>
            </a:extLst>
          </p:cNvPr>
          <p:cNvGrpSpPr/>
          <p:nvPr/>
        </p:nvGrpSpPr>
        <p:grpSpPr>
          <a:xfrm>
            <a:off x="260921" y="1546035"/>
            <a:ext cx="3956078" cy="1714115"/>
            <a:chOff x="1013955" y="2300200"/>
            <a:chExt cx="4756739" cy="1714115"/>
          </a:xfrm>
        </p:grpSpPr>
        <p:grpSp>
          <p:nvGrpSpPr>
            <p:cNvPr id="37" name="Shape 5487">
              <a:extLst>
                <a:ext uri="{FF2B5EF4-FFF2-40B4-BE49-F238E27FC236}">
                  <a16:creationId xmlns:a16="http://schemas.microsoft.com/office/drawing/2014/main" id="{82F457DE-294D-664A-8BD1-1029EA6CED07}"/>
                </a:ext>
              </a:extLst>
            </p:cNvPr>
            <p:cNvGrpSpPr/>
            <p:nvPr/>
          </p:nvGrpSpPr>
          <p:grpSpPr>
            <a:xfrm>
              <a:off x="1013955" y="2300200"/>
              <a:ext cx="2198178" cy="572464"/>
              <a:chOff x="2194601" y="2009322"/>
              <a:chExt cx="2198178" cy="572464"/>
            </a:xfrm>
          </p:grpSpPr>
          <p:sp>
            <p:nvSpPr>
              <p:cNvPr id="50" name="Shape 5488">
                <a:extLst>
                  <a:ext uri="{FF2B5EF4-FFF2-40B4-BE49-F238E27FC236}">
                    <a16:creationId xmlns:a16="http://schemas.microsoft.com/office/drawing/2014/main" id="{BEB0F754-FE19-0E4B-A26B-3286EF36316E}"/>
                  </a:ext>
                </a:extLst>
              </p:cNvPr>
              <p:cNvSpPr/>
              <p:nvPr/>
            </p:nvSpPr>
            <p:spPr>
              <a:xfrm>
                <a:off x="2540741" y="2009322"/>
                <a:ext cx="1852037" cy="572464"/>
              </a:xfrm>
              <a:prstGeom prst="rect">
                <a:avLst/>
              </a:prstGeom>
              <a:noFill/>
              <a:ln>
                <a:noFill/>
              </a:ln>
            </p:spPr>
            <p:txBody>
              <a:bodyPr lIns="91425" tIns="45700" rIns="91425" bIns="45700" anchor="t" anchorCtr="0">
                <a:noAutofit/>
              </a:bodyPr>
              <a:lstStyle/>
              <a:p>
                <a:pPr marL="0" marR="0" lvl="0" indent="0" defTabSz="914400" eaLnBrk="1" fontAlgn="auto" latinLnBrk="0" hangingPunct="1">
                  <a:lnSpc>
                    <a:spcPct val="130000"/>
                  </a:lnSpc>
                  <a:spcBef>
                    <a:spcPts val="0"/>
                  </a:spcBef>
                  <a:spcAft>
                    <a:spcPts val="0"/>
                  </a:spcAft>
                  <a:buClr>
                    <a:srgbClr val="44546A"/>
                  </a:buClr>
                  <a:buSzPct val="25000"/>
                  <a:buFontTx/>
                  <a:buNone/>
                  <a:tabLst/>
                  <a:defRPr/>
                </a:pPr>
                <a:r>
                  <a:rPr kumimoji="0" lang="en-US" altLang="zh-CN" sz="1050" b="0" i="0" u="none" strike="noStrike" kern="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Source Sans Pro Light"/>
                    <a:sym typeface="微软雅黑" panose="020B0503020204020204" pitchFamily="34" charset="-122"/>
                  </a:rPr>
                  <a:t>NaN: </a:t>
                </a:r>
                <a:r>
                  <a:rPr lang="en-US" altLang="zh-CN" sz="1050" dirty="0">
                    <a:solidFill>
                      <a:schemeClr val="bg2"/>
                    </a:solidFill>
                    <a:latin typeface="微软雅黑" panose="020B0503020204020204" pitchFamily="34" charset="-122"/>
                    <a:ea typeface="微软雅黑" panose="020B0503020204020204" pitchFamily="34" charset="-122"/>
                    <a:cs typeface="Source Sans Pro Light"/>
                    <a:sym typeface="微软雅黑" panose="020B0503020204020204" pitchFamily="34" charset="-122"/>
                  </a:rPr>
                  <a:t>fillna(0)</a:t>
                </a:r>
              </a:p>
              <a:p>
                <a:pPr marL="0" marR="0" lvl="0" indent="0" defTabSz="914400" eaLnBrk="1" fontAlgn="auto" latinLnBrk="0" hangingPunct="1">
                  <a:lnSpc>
                    <a:spcPct val="130000"/>
                  </a:lnSpc>
                  <a:spcBef>
                    <a:spcPts val="0"/>
                  </a:spcBef>
                  <a:spcAft>
                    <a:spcPts val="0"/>
                  </a:spcAft>
                  <a:buClr>
                    <a:srgbClr val="44546A"/>
                  </a:buClr>
                  <a:buSzPct val="25000"/>
                  <a:buFontTx/>
                  <a:buNone/>
                  <a:tabLst/>
                  <a:defRPr/>
                </a:pPr>
                <a:r>
                  <a:rPr lang="en-US" altLang="zh-CN" sz="1050" dirty="0">
                    <a:solidFill>
                      <a:schemeClr val="bg2"/>
                    </a:solidFill>
                    <a:latin typeface="微软雅黑" panose="020B0503020204020204" pitchFamily="34" charset="-122"/>
                    <a:ea typeface="微软雅黑" panose="020B0503020204020204" pitchFamily="34" charset="-122"/>
                    <a:cs typeface="Source Sans Pro Light"/>
                    <a:sym typeface="微软雅黑" panose="020B0503020204020204" pitchFamily="34" charset="-122"/>
                  </a:rPr>
                  <a:t>We fill the empty data with zero</a:t>
                </a:r>
              </a:p>
              <a:p>
                <a:pPr marL="0" marR="0" lvl="0" indent="0" defTabSz="914400" eaLnBrk="1" fontAlgn="auto" latinLnBrk="0" hangingPunct="1">
                  <a:lnSpc>
                    <a:spcPct val="130000"/>
                  </a:lnSpc>
                  <a:spcBef>
                    <a:spcPts val="0"/>
                  </a:spcBef>
                  <a:spcAft>
                    <a:spcPts val="0"/>
                  </a:spcAft>
                  <a:buClr>
                    <a:srgbClr val="44546A"/>
                  </a:buClr>
                  <a:buSzPct val="25000"/>
                  <a:buFontTx/>
                  <a:buNone/>
                  <a:tabLst/>
                  <a:defRPr/>
                </a:pPr>
                <a:endParaRPr kumimoji="0" lang="en-US" altLang="zh-CN" sz="1050" b="0" i="0" u="none" strike="noStrike" kern="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Source Sans Pro Light"/>
                  <a:sym typeface="微软雅黑" panose="020B0503020204020204" pitchFamily="34" charset="-122"/>
                </a:endParaRPr>
              </a:p>
            </p:txBody>
          </p:sp>
          <p:sp>
            <p:nvSpPr>
              <p:cNvPr id="51" name="Shape 5489">
                <a:extLst>
                  <a:ext uri="{FF2B5EF4-FFF2-40B4-BE49-F238E27FC236}">
                    <a16:creationId xmlns:a16="http://schemas.microsoft.com/office/drawing/2014/main" id="{ED0180B4-1DDA-464C-B777-D69A3A830A52}"/>
                  </a:ext>
                </a:extLst>
              </p:cNvPr>
              <p:cNvSpPr/>
              <p:nvPr/>
            </p:nvSpPr>
            <p:spPr>
              <a:xfrm>
                <a:off x="2194601" y="2165159"/>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gradFill>
                <a:gsLst>
                  <a:gs pos="0">
                    <a:srgbClr val="385D1F"/>
                  </a:gs>
                  <a:gs pos="48000">
                    <a:srgbClr val="7CB342"/>
                  </a:gs>
                  <a:gs pos="100000">
                    <a:srgbClr val="33691E"/>
                  </a:gs>
                </a:gsLst>
                <a:path path="circle">
                  <a:fillToRect l="100000" t="100000"/>
                </a:path>
                <a:tileRect r="-100000" b="-100000"/>
              </a:gradFill>
              <a:ln>
                <a:noFill/>
              </a:ln>
            </p:spPr>
            <p:txBody>
              <a:bodyPr lIns="19025" tIns="19025" rIns="19025" bIns="190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656D78"/>
                  </a:solidFill>
                  <a:effectLst/>
                  <a:uLnTx/>
                  <a:uFillTx/>
                  <a:latin typeface="微软雅黑" panose="020B0503020204020204" pitchFamily="34" charset="-122"/>
                  <a:ea typeface="微软雅黑" panose="020B0503020204020204" pitchFamily="34" charset="-122"/>
                  <a:cs typeface="Source Sans Pro Light"/>
                  <a:sym typeface="微软雅黑" panose="020B0503020204020204" pitchFamily="34" charset="-122"/>
                </a:endParaRPr>
              </a:p>
            </p:txBody>
          </p:sp>
        </p:grpSp>
        <p:grpSp>
          <p:nvGrpSpPr>
            <p:cNvPr id="38" name="Shape 5490">
              <a:extLst>
                <a:ext uri="{FF2B5EF4-FFF2-40B4-BE49-F238E27FC236}">
                  <a16:creationId xmlns:a16="http://schemas.microsoft.com/office/drawing/2014/main" id="{1BE57469-E27C-7842-8243-A3703936F26A}"/>
                </a:ext>
              </a:extLst>
            </p:cNvPr>
            <p:cNvGrpSpPr/>
            <p:nvPr/>
          </p:nvGrpSpPr>
          <p:grpSpPr>
            <a:xfrm>
              <a:off x="3571392" y="2319637"/>
              <a:ext cx="2199302" cy="572464"/>
              <a:chOff x="4129723" y="2015876"/>
              <a:chExt cx="2199302" cy="572464"/>
            </a:xfrm>
          </p:grpSpPr>
          <p:sp>
            <p:nvSpPr>
              <p:cNvPr id="48" name="Shape 5491">
                <a:extLst>
                  <a:ext uri="{FF2B5EF4-FFF2-40B4-BE49-F238E27FC236}">
                    <a16:creationId xmlns:a16="http://schemas.microsoft.com/office/drawing/2014/main" id="{10EBCB67-1639-564A-916F-C79C59751AC0}"/>
                  </a:ext>
                </a:extLst>
              </p:cNvPr>
              <p:cNvSpPr/>
              <p:nvPr/>
            </p:nvSpPr>
            <p:spPr>
              <a:xfrm>
                <a:off x="4477137" y="2015876"/>
                <a:ext cx="1851889" cy="572464"/>
              </a:xfrm>
              <a:prstGeom prst="rect">
                <a:avLst/>
              </a:prstGeom>
              <a:noFill/>
              <a:ln>
                <a:noFill/>
              </a:ln>
            </p:spPr>
            <p:txBody>
              <a:bodyPr lIns="91425" tIns="45700" rIns="91425" bIns="45700" anchor="t" anchorCtr="0">
                <a:noAutofit/>
              </a:bodyPr>
              <a:lstStyle/>
              <a:p>
                <a:pPr marL="0" marR="0" lvl="0" indent="0" defTabSz="914400" eaLnBrk="1" fontAlgn="auto" latinLnBrk="0" hangingPunct="1">
                  <a:lnSpc>
                    <a:spcPct val="130000"/>
                  </a:lnSpc>
                  <a:spcBef>
                    <a:spcPts val="0"/>
                  </a:spcBef>
                  <a:spcAft>
                    <a:spcPts val="0"/>
                  </a:spcAft>
                  <a:buClr>
                    <a:srgbClr val="44546A"/>
                  </a:buClr>
                  <a:buSzPct val="25000"/>
                  <a:buFontTx/>
                  <a:buNone/>
                  <a:tabLst/>
                  <a:defRPr/>
                </a:pPr>
                <a:r>
                  <a:rPr kumimoji="0" lang="en-US" altLang="zh-CN" sz="1050" b="0" i="0" u="none" strike="noStrike" kern="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Source Sans Pro Light"/>
                    <a:sym typeface="微软雅黑" panose="020B0503020204020204" pitchFamily="34" charset="-122"/>
                  </a:rPr>
                  <a:t>Outliers:</a:t>
                </a:r>
              </a:p>
              <a:p>
                <a:pPr marL="0" marR="0" lvl="0" indent="0" defTabSz="914400" eaLnBrk="1" fontAlgn="auto" latinLnBrk="0" hangingPunct="1">
                  <a:lnSpc>
                    <a:spcPct val="130000"/>
                  </a:lnSpc>
                  <a:spcBef>
                    <a:spcPts val="0"/>
                  </a:spcBef>
                  <a:spcAft>
                    <a:spcPts val="0"/>
                  </a:spcAft>
                  <a:buClr>
                    <a:srgbClr val="44546A"/>
                  </a:buClr>
                  <a:buSzPct val="25000"/>
                  <a:buFontTx/>
                  <a:buNone/>
                  <a:tabLst/>
                  <a:defRPr/>
                </a:pPr>
                <a:r>
                  <a:rPr kumimoji="0" lang="en-US" altLang="zh-CN" sz="1050" b="0" i="0" u="none" strike="noStrike" kern="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Source Sans Pro Light"/>
                    <a:sym typeface="微软雅黑" panose="020B0503020204020204" pitchFamily="34" charset="-122"/>
                  </a:rPr>
                  <a:t>We filter out the extreme values </a:t>
                </a:r>
              </a:p>
            </p:txBody>
          </p:sp>
          <p:sp>
            <p:nvSpPr>
              <p:cNvPr id="49" name="Shape 5492">
                <a:extLst>
                  <a:ext uri="{FF2B5EF4-FFF2-40B4-BE49-F238E27FC236}">
                    <a16:creationId xmlns:a16="http://schemas.microsoft.com/office/drawing/2014/main" id="{1A2F07E7-11BF-9048-A064-2997DE02D4F4}"/>
                  </a:ext>
                </a:extLst>
              </p:cNvPr>
              <p:cNvSpPr/>
              <p:nvPr/>
            </p:nvSpPr>
            <p:spPr>
              <a:xfrm>
                <a:off x="4129723" y="2143124"/>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gradFill>
                <a:gsLst>
                  <a:gs pos="0">
                    <a:srgbClr val="385D1F"/>
                  </a:gs>
                  <a:gs pos="48000">
                    <a:srgbClr val="7CB342"/>
                  </a:gs>
                  <a:gs pos="100000">
                    <a:srgbClr val="33691E"/>
                  </a:gs>
                </a:gsLst>
                <a:path path="circle">
                  <a:fillToRect l="100000" t="100000"/>
                </a:path>
                <a:tileRect r="-100000" b="-100000"/>
              </a:gradFill>
              <a:ln>
                <a:noFill/>
              </a:ln>
            </p:spPr>
            <p:txBody>
              <a:bodyPr lIns="19025" tIns="19025" rIns="19025" bIns="190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656D78"/>
                  </a:solidFill>
                  <a:effectLst/>
                  <a:uLnTx/>
                  <a:uFillTx/>
                  <a:latin typeface="微软雅黑" panose="020B0503020204020204" pitchFamily="34" charset="-122"/>
                  <a:ea typeface="微软雅黑" panose="020B0503020204020204" pitchFamily="34" charset="-122"/>
                  <a:cs typeface="Source Sans Pro Light"/>
                  <a:sym typeface="微软雅黑" panose="020B0503020204020204" pitchFamily="34" charset="-122"/>
                </a:endParaRPr>
              </a:p>
            </p:txBody>
          </p:sp>
        </p:grpSp>
        <p:grpSp>
          <p:nvGrpSpPr>
            <p:cNvPr id="39" name="Shape 5493">
              <a:extLst>
                <a:ext uri="{FF2B5EF4-FFF2-40B4-BE49-F238E27FC236}">
                  <a16:creationId xmlns:a16="http://schemas.microsoft.com/office/drawing/2014/main" id="{8F2135E9-D6E0-AE44-83D4-FC2866B4383B}"/>
                </a:ext>
              </a:extLst>
            </p:cNvPr>
            <p:cNvGrpSpPr/>
            <p:nvPr/>
          </p:nvGrpSpPr>
          <p:grpSpPr>
            <a:xfrm>
              <a:off x="1013956" y="3441851"/>
              <a:ext cx="2126142" cy="572464"/>
              <a:chOff x="6064846" y="2015876"/>
              <a:chExt cx="2126142" cy="572464"/>
            </a:xfrm>
          </p:grpSpPr>
          <p:sp>
            <p:nvSpPr>
              <p:cNvPr id="46" name="Shape 5494">
                <a:extLst>
                  <a:ext uri="{FF2B5EF4-FFF2-40B4-BE49-F238E27FC236}">
                    <a16:creationId xmlns:a16="http://schemas.microsoft.com/office/drawing/2014/main" id="{7F4324F9-D3B3-BC4E-B5FB-29C0ABA04955}"/>
                  </a:ext>
                </a:extLst>
              </p:cNvPr>
              <p:cNvSpPr/>
              <p:nvPr/>
            </p:nvSpPr>
            <p:spPr>
              <a:xfrm>
                <a:off x="6413532" y="2015876"/>
                <a:ext cx="1777456" cy="572464"/>
              </a:xfrm>
              <a:prstGeom prst="rect">
                <a:avLst/>
              </a:prstGeom>
              <a:noFill/>
              <a:ln>
                <a:noFill/>
              </a:ln>
            </p:spPr>
            <p:txBody>
              <a:bodyPr lIns="91425" tIns="45700" rIns="91425" bIns="45700" anchor="t" anchorCtr="0">
                <a:noAutofit/>
              </a:bodyPr>
              <a:lstStyle/>
              <a:p>
                <a:pPr marL="0" marR="0" lvl="0" indent="0" defTabSz="914400" eaLnBrk="1" fontAlgn="auto" latinLnBrk="0" hangingPunct="1">
                  <a:lnSpc>
                    <a:spcPct val="130000"/>
                  </a:lnSpc>
                  <a:spcBef>
                    <a:spcPts val="0"/>
                  </a:spcBef>
                  <a:spcAft>
                    <a:spcPts val="0"/>
                  </a:spcAft>
                  <a:buClr>
                    <a:srgbClr val="44546A"/>
                  </a:buClr>
                  <a:buSzPct val="25000"/>
                  <a:buFontTx/>
                  <a:buNone/>
                  <a:tabLst/>
                  <a:defRPr/>
                </a:pPr>
                <a:r>
                  <a:rPr kumimoji="0" lang="en-US" altLang="zh-CN" sz="1050" b="0" i="0" u="none" strike="noStrike" kern="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Source Sans Pro Light"/>
                    <a:sym typeface="微软雅黑" panose="020B0503020204020204" pitchFamily="34" charset="-122"/>
                  </a:rPr>
                  <a:t>Standardization: </a:t>
                </a:r>
              </a:p>
              <a:p>
                <a:pPr marL="0" marR="0" lvl="0" indent="0" defTabSz="914400" eaLnBrk="1" fontAlgn="auto" latinLnBrk="0" hangingPunct="1">
                  <a:lnSpc>
                    <a:spcPct val="130000"/>
                  </a:lnSpc>
                  <a:spcBef>
                    <a:spcPts val="0"/>
                  </a:spcBef>
                  <a:spcAft>
                    <a:spcPts val="0"/>
                  </a:spcAft>
                  <a:buClr>
                    <a:srgbClr val="44546A"/>
                  </a:buClr>
                  <a:buSzPct val="25000"/>
                  <a:buFontTx/>
                  <a:buNone/>
                  <a:tabLst/>
                  <a:defRPr/>
                </a:pPr>
                <a:r>
                  <a:rPr lang="en-US" altLang="zh-CN" sz="1050" dirty="0">
                    <a:solidFill>
                      <a:schemeClr val="bg2"/>
                    </a:solidFill>
                    <a:latin typeface="微软雅黑" panose="020B0503020204020204" pitchFamily="34" charset="-122"/>
                    <a:ea typeface="微软雅黑" panose="020B0503020204020204" pitchFamily="34" charset="-122"/>
                    <a:cs typeface="Source Sans Pro Light"/>
                    <a:sym typeface="微软雅黑" panose="020B0503020204020204" pitchFamily="34" charset="-122"/>
                  </a:rPr>
                  <a:t>We count the </a:t>
                </a:r>
                <a:r>
                  <a:rPr kumimoji="0" lang="en-US" altLang="zh-CN" sz="1050" b="0" i="0" u="none" strike="noStrike" kern="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Source Sans Pro Light"/>
                    <a:sym typeface="微软雅黑" panose="020B0503020204020204" pitchFamily="34" charset="-122"/>
                  </a:rPr>
                  <a:t>z-score</a:t>
                </a:r>
              </a:p>
              <a:p>
                <a:pPr marL="0" marR="0" lvl="0" indent="0" defTabSz="914400" eaLnBrk="1" fontAlgn="auto" latinLnBrk="0" hangingPunct="1">
                  <a:lnSpc>
                    <a:spcPct val="130000"/>
                  </a:lnSpc>
                  <a:spcBef>
                    <a:spcPts val="0"/>
                  </a:spcBef>
                  <a:spcAft>
                    <a:spcPts val="0"/>
                  </a:spcAft>
                  <a:buClr>
                    <a:srgbClr val="44546A"/>
                  </a:buClr>
                  <a:buSzPct val="25000"/>
                  <a:buFontTx/>
                  <a:buNone/>
                  <a:tabLst/>
                  <a:defRPr/>
                </a:pPr>
                <a:endParaRPr kumimoji="0" lang="en-US" altLang="zh-CN" sz="1050" b="0" i="0" u="none" strike="noStrike" kern="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Source Sans Pro Light"/>
                  <a:sym typeface="微软雅黑" panose="020B0503020204020204" pitchFamily="34" charset="-122"/>
                </a:endParaRPr>
              </a:p>
            </p:txBody>
          </p:sp>
          <p:sp>
            <p:nvSpPr>
              <p:cNvPr id="47" name="Shape 5495">
                <a:extLst>
                  <a:ext uri="{FF2B5EF4-FFF2-40B4-BE49-F238E27FC236}">
                    <a16:creationId xmlns:a16="http://schemas.microsoft.com/office/drawing/2014/main" id="{7CD71879-B166-E84F-A320-195D3E06B223}"/>
                  </a:ext>
                </a:extLst>
              </p:cNvPr>
              <p:cNvSpPr/>
              <p:nvPr/>
            </p:nvSpPr>
            <p:spPr>
              <a:xfrm>
                <a:off x="6064846" y="2162856"/>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gradFill>
                <a:gsLst>
                  <a:gs pos="0">
                    <a:srgbClr val="385D1F"/>
                  </a:gs>
                  <a:gs pos="48000">
                    <a:srgbClr val="7CB342"/>
                  </a:gs>
                  <a:gs pos="100000">
                    <a:srgbClr val="33691E"/>
                  </a:gs>
                </a:gsLst>
                <a:path path="circle">
                  <a:fillToRect l="100000" t="100000"/>
                </a:path>
                <a:tileRect r="-100000" b="-100000"/>
              </a:gradFill>
              <a:ln>
                <a:noFill/>
              </a:ln>
            </p:spPr>
            <p:txBody>
              <a:bodyPr lIns="19025" tIns="19025" rIns="19025" bIns="190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656D78"/>
                  </a:solidFill>
                  <a:effectLst/>
                  <a:uLnTx/>
                  <a:uFillTx/>
                  <a:latin typeface="微软雅黑" panose="020B0503020204020204" pitchFamily="34" charset="-122"/>
                  <a:ea typeface="微软雅黑" panose="020B0503020204020204" pitchFamily="34" charset="-122"/>
                  <a:cs typeface="Source Sans Pro Light"/>
                  <a:sym typeface="微软雅黑" panose="020B0503020204020204" pitchFamily="34" charset="-122"/>
                </a:endParaRPr>
              </a:p>
            </p:txBody>
          </p:sp>
        </p:grpSp>
        <p:grpSp>
          <p:nvGrpSpPr>
            <p:cNvPr id="40" name="Shape 5496">
              <a:extLst>
                <a:ext uri="{FF2B5EF4-FFF2-40B4-BE49-F238E27FC236}">
                  <a16:creationId xmlns:a16="http://schemas.microsoft.com/office/drawing/2014/main" id="{7C5430F2-E29B-1244-96DD-1589123A0B19}"/>
                </a:ext>
              </a:extLst>
            </p:cNvPr>
            <p:cNvGrpSpPr/>
            <p:nvPr/>
          </p:nvGrpSpPr>
          <p:grpSpPr>
            <a:xfrm>
              <a:off x="3571392" y="3412253"/>
              <a:ext cx="2199302" cy="572464"/>
              <a:chOff x="8002514" y="2015876"/>
              <a:chExt cx="2199302" cy="572464"/>
            </a:xfrm>
          </p:grpSpPr>
          <p:sp>
            <p:nvSpPr>
              <p:cNvPr id="44" name="Shape 5497">
                <a:extLst>
                  <a:ext uri="{FF2B5EF4-FFF2-40B4-BE49-F238E27FC236}">
                    <a16:creationId xmlns:a16="http://schemas.microsoft.com/office/drawing/2014/main" id="{24360B41-A05F-2041-AF04-56C44D762408}"/>
                  </a:ext>
                </a:extLst>
              </p:cNvPr>
              <p:cNvSpPr/>
              <p:nvPr/>
            </p:nvSpPr>
            <p:spPr>
              <a:xfrm>
                <a:off x="8349927" y="2015876"/>
                <a:ext cx="1851889" cy="572464"/>
              </a:xfrm>
              <a:prstGeom prst="rect">
                <a:avLst/>
              </a:prstGeom>
              <a:noFill/>
              <a:ln>
                <a:noFill/>
              </a:ln>
            </p:spPr>
            <p:txBody>
              <a:bodyPr lIns="91425" tIns="45700" rIns="91425" bIns="45700" anchor="t" anchorCtr="0">
                <a:noAutofit/>
              </a:bodyPr>
              <a:lstStyle/>
              <a:p>
                <a:pPr marL="0" marR="0" lvl="0" indent="0" defTabSz="914400" eaLnBrk="1" fontAlgn="auto" latinLnBrk="0" hangingPunct="1">
                  <a:lnSpc>
                    <a:spcPct val="130000"/>
                  </a:lnSpc>
                  <a:spcBef>
                    <a:spcPts val="0"/>
                  </a:spcBef>
                  <a:spcAft>
                    <a:spcPts val="0"/>
                  </a:spcAft>
                  <a:buClr>
                    <a:srgbClr val="44546A"/>
                  </a:buClr>
                  <a:buSzPct val="25000"/>
                  <a:buFontTx/>
                  <a:buNone/>
                  <a:tabLst/>
                  <a:defRPr/>
                </a:pPr>
                <a:r>
                  <a:rPr kumimoji="0" lang="en-US" altLang="zh-CN" sz="1050" b="0" i="0" u="none" strike="noStrike" kern="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Source Sans Pro Light"/>
                    <a:sym typeface="微软雅黑" panose="020B0503020204020204" pitchFamily="34" charset="-122"/>
                  </a:rPr>
                  <a:t>Transform to rank data:</a:t>
                </a:r>
              </a:p>
              <a:p>
                <a:pPr marL="0" marR="0" lvl="0" indent="0" defTabSz="914400" eaLnBrk="1" fontAlgn="auto" latinLnBrk="0" hangingPunct="1">
                  <a:lnSpc>
                    <a:spcPct val="130000"/>
                  </a:lnSpc>
                  <a:spcBef>
                    <a:spcPts val="0"/>
                  </a:spcBef>
                  <a:spcAft>
                    <a:spcPts val="0"/>
                  </a:spcAft>
                  <a:buClr>
                    <a:srgbClr val="44546A"/>
                  </a:buClr>
                  <a:buSzPct val="25000"/>
                  <a:buFontTx/>
                  <a:buNone/>
                  <a:tabLst/>
                  <a:defRPr/>
                </a:pPr>
                <a:r>
                  <a:rPr lang="en-US" altLang="zh-CN" sz="1050" dirty="0">
                    <a:solidFill>
                      <a:schemeClr val="bg2"/>
                    </a:solidFill>
                    <a:latin typeface="微软雅黑" panose="020B0503020204020204" pitchFamily="34" charset="-122"/>
                    <a:ea typeface="微软雅黑" panose="020B0503020204020204" pitchFamily="34" charset="-122"/>
                    <a:cs typeface="Source Sans Pro Light"/>
                    <a:sym typeface="微软雅黑" panose="020B0503020204020204" pitchFamily="34" charset="-122"/>
                  </a:rPr>
                  <a:t>Df = </a:t>
                </a:r>
                <a:r>
                  <a:rPr lang="en-US" altLang="zh-CN" sz="1050" dirty="0" err="1">
                    <a:solidFill>
                      <a:schemeClr val="bg2"/>
                    </a:solidFill>
                    <a:latin typeface="微软雅黑" panose="020B0503020204020204" pitchFamily="34" charset="-122"/>
                    <a:ea typeface="微软雅黑" panose="020B0503020204020204" pitchFamily="34" charset="-122"/>
                    <a:cs typeface="Source Sans Pro Light"/>
                    <a:sym typeface="微软雅黑" panose="020B0503020204020204" pitchFamily="34" charset="-122"/>
                  </a:rPr>
                  <a:t>df.rank</a:t>
                </a:r>
                <a:r>
                  <a:rPr lang="en-US" altLang="zh-CN" sz="1050" dirty="0">
                    <a:solidFill>
                      <a:schemeClr val="bg2"/>
                    </a:solidFill>
                    <a:latin typeface="微软雅黑" panose="020B0503020204020204" pitchFamily="34" charset="-122"/>
                    <a:ea typeface="微软雅黑" panose="020B0503020204020204" pitchFamily="34" charset="-122"/>
                    <a:cs typeface="Source Sans Pro Light"/>
                    <a:sym typeface="微软雅黑" panose="020B0503020204020204" pitchFamily="34" charset="-122"/>
                  </a:rPr>
                  <a:t>()</a:t>
                </a:r>
                <a:endParaRPr kumimoji="0" lang="en-US" altLang="zh-CN" sz="1050" b="0" i="0" u="none" strike="noStrike" kern="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Source Sans Pro Light"/>
                  <a:sym typeface="微软雅黑" panose="020B0503020204020204" pitchFamily="34" charset="-122"/>
                </a:endParaRPr>
              </a:p>
              <a:p>
                <a:pPr marL="0" marR="0" lvl="0" indent="0" defTabSz="914400" eaLnBrk="1" fontAlgn="auto" latinLnBrk="0" hangingPunct="1">
                  <a:lnSpc>
                    <a:spcPct val="130000"/>
                  </a:lnSpc>
                  <a:spcBef>
                    <a:spcPts val="0"/>
                  </a:spcBef>
                  <a:spcAft>
                    <a:spcPts val="0"/>
                  </a:spcAft>
                  <a:buClr>
                    <a:srgbClr val="44546A"/>
                  </a:buClr>
                  <a:buSzPct val="25000"/>
                  <a:buFontTx/>
                  <a:buNone/>
                  <a:tabLst/>
                  <a:defRPr/>
                </a:pPr>
                <a:endParaRPr kumimoji="0" lang="en-US" altLang="zh-CN" sz="1050" b="0" i="0" u="none" strike="noStrike" kern="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Source Sans Pro Light"/>
                  <a:sym typeface="微软雅黑" panose="020B0503020204020204" pitchFamily="34" charset="-122"/>
                </a:endParaRPr>
              </a:p>
            </p:txBody>
          </p:sp>
          <p:sp>
            <p:nvSpPr>
              <p:cNvPr id="45" name="Shape 5498">
                <a:extLst>
                  <a:ext uri="{FF2B5EF4-FFF2-40B4-BE49-F238E27FC236}">
                    <a16:creationId xmlns:a16="http://schemas.microsoft.com/office/drawing/2014/main" id="{06AE170B-3533-D146-A73C-E4959F891E3E}"/>
                  </a:ext>
                </a:extLst>
              </p:cNvPr>
              <p:cNvSpPr/>
              <p:nvPr/>
            </p:nvSpPr>
            <p:spPr>
              <a:xfrm>
                <a:off x="8002514" y="2168250"/>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gradFill>
                <a:gsLst>
                  <a:gs pos="0">
                    <a:srgbClr val="385D1F"/>
                  </a:gs>
                  <a:gs pos="48000">
                    <a:srgbClr val="7CB342"/>
                  </a:gs>
                  <a:gs pos="100000">
                    <a:srgbClr val="33691E"/>
                  </a:gs>
                </a:gsLst>
                <a:path path="circle">
                  <a:fillToRect l="100000" t="100000"/>
                </a:path>
                <a:tileRect r="-100000" b="-100000"/>
              </a:gradFill>
              <a:ln>
                <a:noFill/>
              </a:ln>
            </p:spPr>
            <p:txBody>
              <a:bodyPr lIns="19025" tIns="19025" rIns="19025" bIns="190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656D78"/>
                  </a:solidFill>
                  <a:effectLst/>
                  <a:uLnTx/>
                  <a:uFillTx/>
                  <a:latin typeface="微软雅黑" panose="020B0503020204020204" pitchFamily="34" charset="-122"/>
                  <a:ea typeface="微软雅黑" panose="020B0503020204020204" pitchFamily="34" charset="-122"/>
                  <a:cs typeface="Source Sans Pro Light"/>
                  <a:sym typeface="微软雅黑" panose="020B0503020204020204" pitchFamily="34" charset="-122"/>
                </a:endParaRPr>
              </a:p>
            </p:txBody>
          </p:sp>
        </p:grpSp>
      </p:grpSp>
      <p:pic>
        <p:nvPicPr>
          <p:cNvPr id="52" name="Picture 51">
            <a:extLst>
              <a:ext uri="{FF2B5EF4-FFF2-40B4-BE49-F238E27FC236}">
                <a16:creationId xmlns:a16="http://schemas.microsoft.com/office/drawing/2014/main" id="{DBE3DE87-9C94-EA4C-B701-5C3F33C80F48}"/>
              </a:ext>
            </a:extLst>
          </p:cNvPr>
          <p:cNvPicPr>
            <a:picLocks noChangeAspect="1"/>
          </p:cNvPicPr>
          <p:nvPr/>
        </p:nvPicPr>
        <p:blipFill>
          <a:blip r:embed="rId3"/>
          <a:stretch>
            <a:fillRect/>
          </a:stretch>
        </p:blipFill>
        <p:spPr>
          <a:xfrm>
            <a:off x="6895655" y="876330"/>
            <a:ext cx="2178008" cy="952107"/>
          </a:xfrm>
          <a:prstGeom prst="rect">
            <a:avLst/>
          </a:prstGeom>
        </p:spPr>
      </p:pic>
      <p:pic>
        <p:nvPicPr>
          <p:cNvPr id="53" name="Picture 52">
            <a:extLst>
              <a:ext uri="{FF2B5EF4-FFF2-40B4-BE49-F238E27FC236}">
                <a16:creationId xmlns:a16="http://schemas.microsoft.com/office/drawing/2014/main" id="{EB953261-2872-AF4B-8882-FF4E2F118BAC}"/>
              </a:ext>
            </a:extLst>
          </p:cNvPr>
          <p:cNvPicPr>
            <a:picLocks noChangeAspect="1"/>
          </p:cNvPicPr>
          <p:nvPr/>
        </p:nvPicPr>
        <p:blipFill>
          <a:blip r:embed="rId4"/>
          <a:stretch>
            <a:fillRect/>
          </a:stretch>
        </p:blipFill>
        <p:spPr>
          <a:xfrm>
            <a:off x="6895655" y="1893144"/>
            <a:ext cx="2178008" cy="981107"/>
          </a:xfrm>
          <a:prstGeom prst="rect">
            <a:avLst/>
          </a:prstGeom>
        </p:spPr>
      </p:pic>
      <p:pic>
        <p:nvPicPr>
          <p:cNvPr id="54" name="Picture 53">
            <a:extLst>
              <a:ext uri="{FF2B5EF4-FFF2-40B4-BE49-F238E27FC236}">
                <a16:creationId xmlns:a16="http://schemas.microsoft.com/office/drawing/2014/main" id="{4BE0CA34-4F5C-8448-9F73-5E6285B59545}"/>
              </a:ext>
            </a:extLst>
          </p:cNvPr>
          <p:cNvPicPr>
            <a:picLocks noChangeAspect="1"/>
          </p:cNvPicPr>
          <p:nvPr/>
        </p:nvPicPr>
        <p:blipFill>
          <a:blip r:embed="rId5"/>
          <a:stretch>
            <a:fillRect/>
          </a:stretch>
        </p:blipFill>
        <p:spPr>
          <a:xfrm>
            <a:off x="6907942" y="2964653"/>
            <a:ext cx="2178009" cy="986665"/>
          </a:xfrm>
          <a:prstGeom prst="rect">
            <a:avLst/>
          </a:prstGeom>
        </p:spPr>
      </p:pic>
      <p:pic>
        <p:nvPicPr>
          <p:cNvPr id="55" name="Picture 54">
            <a:extLst>
              <a:ext uri="{FF2B5EF4-FFF2-40B4-BE49-F238E27FC236}">
                <a16:creationId xmlns:a16="http://schemas.microsoft.com/office/drawing/2014/main" id="{EEA2A169-50AF-6D45-B4CA-9E4769F8631F}"/>
              </a:ext>
            </a:extLst>
          </p:cNvPr>
          <p:cNvPicPr>
            <a:picLocks noChangeAspect="1"/>
          </p:cNvPicPr>
          <p:nvPr/>
        </p:nvPicPr>
        <p:blipFill>
          <a:blip r:embed="rId6"/>
          <a:stretch>
            <a:fillRect/>
          </a:stretch>
        </p:blipFill>
        <p:spPr>
          <a:xfrm>
            <a:off x="6907942" y="4091651"/>
            <a:ext cx="2165721" cy="975572"/>
          </a:xfrm>
          <a:prstGeom prst="rect">
            <a:avLst/>
          </a:prstGeom>
        </p:spPr>
      </p:pic>
      <p:pic>
        <p:nvPicPr>
          <p:cNvPr id="56" name="Picture 55">
            <a:extLst>
              <a:ext uri="{FF2B5EF4-FFF2-40B4-BE49-F238E27FC236}">
                <a16:creationId xmlns:a16="http://schemas.microsoft.com/office/drawing/2014/main" id="{B05D92DE-7A97-F34A-AD7E-B19056E9E9C9}"/>
              </a:ext>
            </a:extLst>
          </p:cNvPr>
          <p:cNvPicPr>
            <a:picLocks noChangeAspect="1"/>
          </p:cNvPicPr>
          <p:nvPr/>
        </p:nvPicPr>
        <p:blipFill>
          <a:blip r:embed="rId7"/>
          <a:stretch>
            <a:fillRect/>
          </a:stretch>
        </p:blipFill>
        <p:spPr>
          <a:xfrm>
            <a:off x="4527225" y="856894"/>
            <a:ext cx="2266565" cy="952107"/>
          </a:xfrm>
          <a:prstGeom prst="rect">
            <a:avLst/>
          </a:prstGeom>
        </p:spPr>
      </p:pic>
      <p:pic>
        <p:nvPicPr>
          <p:cNvPr id="57" name="Picture 56">
            <a:extLst>
              <a:ext uri="{FF2B5EF4-FFF2-40B4-BE49-F238E27FC236}">
                <a16:creationId xmlns:a16="http://schemas.microsoft.com/office/drawing/2014/main" id="{2DB0660E-7D80-0D4E-9016-80C90FF0ED8A}"/>
              </a:ext>
            </a:extLst>
          </p:cNvPr>
          <p:cNvPicPr>
            <a:picLocks noChangeAspect="1"/>
          </p:cNvPicPr>
          <p:nvPr/>
        </p:nvPicPr>
        <p:blipFill>
          <a:blip r:embed="rId8"/>
          <a:stretch>
            <a:fillRect/>
          </a:stretch>
        </p:blipFill>
        <p:spPr>
          <a:xfrm>
            <a:off x="4527224" y="1893144"/>
            <a:ext cx="2266565" cy="952107"/>
          </a:xfrm>
          <a:prstGeom prst="rect">
            <a:avLst/>
          </a:prstGeom>
        </p:spPr>
      </p:pic>
      <p:pic>
        <p:nvPicPr>
          <p:cNvPr id="58" name="Picture 57">
            <a:extLst>
              <a:ext uri="{FF2B5EF4-FFF2-40B4-BE49-F238E27FC236}">
                <a16:creationId xmlns:a16="http://schemas.microsoft.com/office/drawing/2014/main" id="{73779553-D46B-A848-A59F-75381D6E97C6}"/>
              </a:ext>
            </a:extLst>
          </p:cNvPr>
          <p:cNvPicPr>
            <a:picLocks noChangeAspect="1"/>
          </p:cNvPicPr>
          <p:nvPr/>
        </p:nvPicPr>
        <p:blipFill>
          <a:blip r:embed="rId9"/>
          <a:stretch>
            <a:fillRect/>
          </a:stretch>
        </p:blipFill>
        <p:spPr>
          <a:xfrm>
            <a:off x="4527224" y="2973988"/>
            <a:ext cx="2282582" cy="977330"/>
          </a:xfrm>
          <a:prstGeom prst="rect">
            <a:avLst/>
          </a:prstGeom>
        </p:spPr>
      </p:pic>
      <p:pic>
        <p:nvPicPr>
          <p:cNvPr id="59" name="Picture 58">
            <a:extLst>
              <a:ext uri="{FF2B5EF4-FFF2-40B4-BE49-F238E27FC236}">
                <a16:creationId xmlns:a16="http://schemas.microsoft.com/office/drawing/2014/main" id="{8AFF4933-A485-104B-BE53-32B38ABE0EAB}"/>
              </a:ext>
            </a:extLst>
          </p:cNvPr>
          <p:cNvPicPr>
            <a:picLocks noChangeAspect="1"/>
          </p:cNvPicPr>
          <p:nvPr/>
        </p:nvPicPr>
        <p:blipFill>
          <a:blip r:embed="rId10"/>
          <a:stretch>
            <a:fillRect/>
          </a:stretch>
        </p:blipFill>
        <p:spPr>
          <a:xfrm>
            <a:off x="4511207" y="4091651"/>
            <a:ext cx="2282582" cy="97557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0"/>
          <p:cNvSpPr/>
          <p:nvPr/>
        </p:nvSpPr>
        <p:spPr>
          <a:xfrm>
            <a:off x="3130150" y="-50"/>
            <a:ext cx="6013800" cy="51435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txBox="1">
            <a:spLocks noGrp="1"/>
          </p:cNvSpPr>
          <p:nvPr>
            <p:ph type="title"/>
          </p:nvPr>
        </p:nvSpPr>
        <p:spPr>
          <a:xfrm>
            <a:off x="1036660" y="420126"/>
            <a:ext cx="2278039" cy="1795536"/>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2800" b="1" dirty="0"/>
              <a:t>Factor Evaluation</a:t>
            </a:r>
            <a:br>
              <a:rPr lang="en-US" sz="2800" b="1" dirty="0"/>
            </a:br>
            <a:endParaRPr sz="2800" b="1" dirty="0"/>
          </a:p>
        </p:txBody>
      </p:sp>
      <p:pic>
        <p:nvPicPr>
          <p:cNvPr id="179" name="Google Shape;179;p20"/>
          <p:cNvPicPr preferRelativeResize="0"/>
          <p:nvPr/>
        </p:nvPicPr>
        <p:blipFill>
          <a:blip r:embed="rId3">
            <a:alphaModFix/>
          </a:blip>
          <a:stretch>
            <a:fillRect/>
          </a:stretch>
        </p:blipFill>
        <p:spPr>
          <a:xfrm>
            <a:off x="3130150" y="131884"/>
            <a:ext cx="5873251" cy="514350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0"/>
          <p:cNvSpPr/>
          <p:nvPr/>
        </p:nvSpPr>
        <p:spPr>
          <a:xfrm>
            <a:off x="3130150" y="-50"/>
            <a:ext cx="6013800" cy="51435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txBox="1">
            <a:spLocks noGrp="1"/>
          </p:cNvSpPr>
          <p:nvPr>
            <p:ph type="title"/>
          </p:nvPr>
        </p:nvSpPr>
        <p:spPr>
          <a:xfrm>
            <a:off x="1036660" y="420126"/>
            <a:ext cx="2278039" cy="1795536"/>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2800" b="1" dirty="0"/>
              <a:t>Factor Evaluation</a:t>
            </a:r>
            <a:br>
              <a:rPr lang="en-US" sz="2800" b="1" dirty="0"/>
            </a:br>
            <a:endParaRPr sz="2800" b="1" dirty="0"/>
          </a:p>
        </p:txBody>
      </p:sp>
      <p:pic>
        <p:nvPicPr>
          <p:cNvPr id="5" name="Google Shape;186;p21">
            <a:extLst>
              <a:ext uri="{FF2B5EF4-FFF2-40B4-BE49-F238E27FC236}">
                <a16:creationId xmlns:a16="http://schemas.microsoft.com/office/drawing/2014/main" id="{9DA1E78F-3104-124F-AE6D-1F00A576581A}"/>
              </a:ext>
            </a:extLst>
          </p:cNvPr>
          <p:cNvPicPr preferRelativeResize="0"/>
          <p:nvPr/>
        </p:nvPicPr>
        <p:blipFill>
          <a:blip r:embed="rId3">
            <a:alphaModFix/>
          </a:blip>
          <a:stretch>
            <a:fillRect/>
          </a:stretch>
        </p:blipFill>
        <p:spPr>
          <a:xfrm>
            <a:off x="3489675" y="315051"/>
            <a:ext cx="5302250" cy="4668599"/>
          </a:xfrm>
          <a:prstGeom prst="rect">
            <a:avLst/>
          </a:prstGeom>
          <a:noFill/>
          <a:ln>
            <a:noFill/>
          </a:ln>
        </p:spPr>
      </p:pic>
    </p:spTree>
    <p:extLst>
      <p:ext uri="{BB962C8B-B14F-4D97-AF65-F5344CB8AC3E}">
        <p14:creationId xmlns:p14="http://schemas.microsoft.com/office/powerpoint/2010/main" val="1323114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0"/>
          <p:cNvSpPr/>
          <p:nvPr/>
        </p:nvSpPr>
        <p:spPr>
          <a:xfrm>
            <a:off x="0" y="1404852"/>
            <a:ext cx="9143950" cy="3738598"/>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txBox="1">
            <a:spLocks noGrp="1"/>
          </p:cNvSpPr>
          <p:nvPr>
            <p:ph type="title"/>
          </p:nvPr>
        </p:nvSpPr>
        <p:spPr>
          <a:xfrm>
            <a:off x="1036660" y="420126"/>
            <a:ext cx="3983748" cy="1795536"/>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2800" b="1" dirty="0"/>
              <a:t>LSTM &amp; CNN</a:t>
            </a:r>
            <a:br>
              <a:rPr lang="en-US" sz="2800" b="1" dirty="0"/>
            </a:br>
            <a:endParaRPr sz="2800" b="1" dirty="0"/>
          </a:p>
        </p:txBody>
      </p:sp>
      <p:sp>
        <p:nvSpPr>
          <p:cNvPr id="3" name="Rectangle 2">
            <a:extLst>
              <a:ext uri="{FF2B5EF4-FFF2-40B4-BE49-F238E27FC236}">
                <a16:creationId xmlns:a16="http://schemas.microsoft.com/office/drawing/2014/main" id="{620EB022-885C-674B-9EFA-EEB6B4EA2C1B}"/>
              </a:ext>
            </a:extLst>
          </p:cNvPr>
          <p:cNvSpPr/>
          <p:nvPr/>
        </p:nvSpPr>
        <p:spPr>
          <a:xfrm>
            <a:off x="1" y="1404851"/>
            <a:ext cx="4572000" cy="3738649"/>
          </a:xfrm>
          <a:prstGeom prst="rect">
            <a:avLst/>
          </a:prstGeom>
          <a:solidFill>
            <a:schemeClr val="accent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dirty="0">
                <a:latin typeface="Times New Roman" panose="02020603050405020304" pitchFamily="18" charset="0"/>
                <a:cs typeface="Times New Roman" panose="02020603050405020304" pitchFamily="18" charset="0"/>
              </a:rPr>
              <a:t>LSTM</a:t>
            </a:r>
          </a:p>
          <a:p>
            <a:r>
              <a:rPr lang="en-US" dirty="0">
                <a:latin typeface="Times New Roman" panose="02020603050405020304" pitchFamily="18" charset="0"/>
                <a:cs typeface="Times New Roman" panose="02020603050405020304" pitchFamily="18" charset="0"/>
              </a:rPr>
              <a:t>Long short-term memory (LSTM) is an artificial recurrent neural network (RNN) architecture used in the field of deep learning. Unlike standard feedforward neural networks, LSTM has feedback connections. It can process not only single data points (such as images), but also entire sequences of data (such as speech or video). </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p>
        </p:txBody>
      </p:sp>
      <p:sp>
        <p:nvSpPr>
          <p:cNvPr id="4" name="Rectangle 3">
            <a:extLst>
              <a:ext uri="{FF2B5EF4-FFF2-40B4-BE49-F238E27FC236}">
                <a16:creationId xmlns:a16="http://schemas.microsoft.com/office/drawing/2014/main" id="{900FFF60-E173-7043-B2AE-45427EF912EA}"/>
              </a:ext>
            </a:extLst>
          </p:cNvPr>
          <p:cNvSpPr/>
          <p:nvPr/>
        </p:nvSpPr>
        <p:spPr>
          <a:xfrm>
            <a:off x="4571951" y="1404852"/>
            <a:ext cx="4572000" cy="3738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a:p>
            <a:pPr algn="ctr"/>
            <a:r>
              <a:rPr lang="en-US" sz="2000" dirty="0"/>
              <a:t>CNN</a:t>
            </a:r>
          </a:p>
          <a:p>
            <a:r>
              <a:rPr lang="en-US" dirty="0">
                <a:latin typeface="Times New Roman" panose="02020603050405020304" pitchFamily="18" charset="0"/>
                <a:cs typeface="Times New Roman" panose="02020603050405020304" pitchFamily="18" charset="0"/>
              </a:rPr>
              <a:t>In deep learning, a convolutional neural network (CNN, or </a:t>
            </a:r>
            <a:r>
              <a:rPr lang="en-US" dirty="0" err="1">
                <a:latin typeface="Times New Roman" panose="02020603050405020304" pitchFamily="18" charset="0"/>
                <a:cs typeface="Times New Roman" panose="02020603050405020304" pitchFamily="18" charset="0"/>
              </a:rPr>
              <a:t>ConvNet</a:t>
            </a:r>
            <a:r>
              <a:rPr lang="en-US" dirty="0">
                <a:latin typeface="Times New Roman" panose="02020603050405020304" pitchFamily="18" charset="0"/>
                <a:cs typeface="Times New Roman" panose="02020603050405020304" pitchFamily="18" charset="0"/>
              </a:rPr>
              <a:t>) is a class of artificial neural network, most commonly applied to analyze visual imagery. They are also known as shift invariant or space invariant artificial neural networks (SIANN), based on the shared-weight architecture of the convolution kernels or filters that slide along input features and provide translation equivariant responses known as feature maps. </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p>
        </p:txBody>
      </p:sp>
      <p:pic>
        <p:nvPicPr>
          <p:cNvPr id="10" name="Graphic 9">
            <a:extLst>
              <a:ext uri="{FF2B5EF4-FFF2-40B4-BE49-F238E27FC236}">
                <a16:creationId xmlns:a16="http://schemas.microsoft.com/office/drawing/2014/main" id="{5C028632-4490-3E42-8201-FD0B2261DD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1146" y="3200388"/>
            <a:ext cx="4209710" cy="1828812"/>
          </a:xfrm>
          <a:prstGeom prst="rect">
            <a:avLst/>
          </a:prstGeom>
        </p:spPr>
      </p:pic>
      <p:pic>
        <p:nvPicPr>
          <p:cNvPr id="12" name="Picture 11" descr="Chart&#10;&#10;Description automatically generated">
            <a:extLst>
              <a:ext uri="{FF2B5EF4-FFF2-40B4-BE49-F238E27FC236}">
                <a16:creationId xmlns:a16="http://schemas.microsoft.com/office/drawing/2014/main" id="{CF8D5DD8-476E-914C-BACC-3295E2F67010}"/>
              </a:ext>
            </a:extLst>
          </p:cNvPr>
          <p:cNvPicPr>
            <a:picLocks noChangeAspect="1"/>
          </p:cNvPicPr>
          <p:nvPr/>
        </p:nvPicPr>
        <p:blipFill>
          <a:blip r:embed="rId5"/>
          <a:stretch>
            <a:fillRect/>
          </a:stretch>
        </p:blipFill>
        <p:spPr>
          <a:xfrm>
            <a:off x="4572000" y="3498812"/>
            <a:ext cx="4572000" cy="1644638"/>
          </a:xfrm>
          <a:prstGeom prst="rect">
            <a:avLst/>
          </a:prstGeom>
        </p:spPr>
      </p:pic>
    </p:spTree>
    <p:extLst>
      <p:ext uri="{BB962C8B-B14F-4D97-AF65-F5344CB8AC3E}">
        <p14:creationId xmlns:p14="http://schemas.microsoft.com/office/powerpoint/2010/main" val="387242950"/>
      </p:ext>
    </p:extLst>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182</TotalTime>
  <Words>1261</Words>
  <Application>Microsoft Macintosh PowerPoint</Application>
  <PresentationFormat>On-screen Show (16:9)</PresentationFormat>
  <Paragraphs>236</Paragraphs>
  <Slides>22</Slides>
  <Notes>20</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Montserrat</vt:lpstr>
      <vt:lpstr>Times New Roman</vt:lpstr>
      <vt:lpstr>Arial</vt:lpstr>
      <vt:lpstr>微软雅黑</vt:lpstr>
      <vt:lpstr>Lato</vt:lpstr>
      <vt:lpstr>Focus</vt:lpstr>
      <vt:lpstr>Investment Strategy: Building and Optimizing Multi-Factor Volatility Timing Models Using Machine Learning </vt:lpstr>
      <vt:lpstr>Overview</vt:lpstr>
      <vt:lpstr>INTRODUCTION</vt:lpstr>
      <vt:lpstr>Multi-factor model </vt:lpstr>
      <vt:lpstr>Factors</vt:lpstr>
      <vt:lpstr>FACTOR PRETEST</vt:lpstr>
      <vt:lpstr>Factor Evaluation </vt:lpstr>
      <vt:lpstr>Factor Evaluation </vt:lpstr>
      <vt:lpstr>LSTM &amp; CNN </vt:lpstr>
      <vt:lpstr>LSTM MODEL </vt:lpstr>
      <vt:lpstr>LSTM - CNN MODEL </vt:lpstr>
      <vt:lpstr>Standardization</vt:lpstr>
      <vt:lpstr>Correlations  after standardization</vt:lpstr>
      <vt:lpstr>Classification with Machine Learning</vt:lpstr>
      <vt:lpstr>Investment Strategy</vt:lpstr>
      <vt:lpstr>Model Scores</vt:lpstr>
      <vt:lpstr>Model Scores</vt:lpstr>
      <vt:lpstr>Investment Simulation</vt:lpstr>
      <vt:lpstr>Conclusion - Machine Learning</vt:lpstr>
      <vt:lpstr>Future improvements</vt:lpstr>
      <vt:lpstr>PowerPoint Presentation</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Investment Strategy: Building and Optimizing Multi-Factor Volatility Timing Models Using Machine Learning </dc:title>
  <cp:lastModifiedBy>Chen, Haozhi</cp:lastModifiedBy>
  <cp:revision>15</cp:revision>
  <dcterms:modified xsi:type="dcterms:W3CDTF">2021-12-09T20:58:30Z</dcterms:modified>
</cp:coreProperties>
</file>